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98"/>
  </p:notesMasterIdLst>
  <p:sldIdLst>
    <p:sldId id="256" r:id="rId2"/>
    <p:sldId id="416" r:id="rId3"/>
    <p:sldId id="410" r:id="rId4"/>
    <p:sldId id="411" r:id="rId5"/>
    <p:sldId id="378" r:id="rId6"/>
    <p:sldId id="372" r:id="rId7"/>
    <p:sldId id="261" r:id="rId8"/>
    <p:sldId id="412" r:id="rId9"/>
    <p:sldId id="465" r:id="rId10"/>
    <p:sldId id="409" r:id="rId11"/>
    <p:sldId id="451" r:id="rId12"/>
    <p:sldId id="466" r:id="rId13"/>
    <p:sldId id="467" r:id="rId14"/>
    <p:sldId id="257" r:id="rId15"/>
    <p:sldId id="258" r:id="rId16"/>
    <p:sldId id="260" r:id="rId17"/>
    <p:sldId id="263" r:id="rId18"/>
    <p:sldId id="264" r:id="rId19"/>
    <p:sldId id="265" r:id="rId20"/>
    <p:sldId id="266" r:id="rId21"/>
    <p:sldId id="262" r:id="rId22"/>
    <p:sldId id="267" r:id="rId23"/>
    <p:sldId id="440" r:id="rId24"/>
    <p:sldId id="268" r:id="rId25"/>
    <p:sldId id="269" r:id="rId26"/>
    <p:sldId id="270" r:id="rId27"/>
    <p:sldId id="271" r:id="rId28"/>
    <p:sldId id="468" r:id="rId29"/>
    <p:sldId id="272" r:id="rId30"/>
    <p:sldId id="273" r:id="rId31"/>
    <p:sldId id="274" r:id="rId32"/>
    <p:sldId id="275" r:id="rId33"/>
    <p:sldId id="276" r:id="rId34"/>
    <p:sldId id="277" r:id="rId35"/>
    <p:sldId id="455" r:id="rId36"/>
    <p:sldId id="282" r:id="rId37"/>
    <p:sldId id="441" r:id="rId38"/>
    <p:sldId id="278" r:id="rId39"/>
    <p:sldId id="281" r:id="rId40"/>
    <p:sldId id="469" r:id="rId41"/>
    <p:sldId id="283" r:id="rId42"/>
    <p:sldId id="284" r:id="rId43"/>
    <p:sldId id="285" r:id="rId44"/>
    <p:sldId id="286" r:id="rId45"/>
    <p:sldId id="287" r:id="rId46"/>
    <p:sldId id="288" r:id="rId47"/>
    <p:sldId id="290" r:id="rId48"/>
    <p:sldId id="289" r:id="rId49"/>
    <p:sldId id="291" r:id="rId50"/>
    <p:sldId id="456" r:id="rId51"/>
    <p:sldId id="292" r:id="rId52"/>
    <p:sldId id="406" r:id="rId53"/>
    <p:sldId id="407" r:id="rId54"/>
    <p:sldId id="377" r:id="rId55"/>
    <p:sldId id="293" r:id="rId56"/>
    <p:sldId id="294" r:id="rId57"/>
    <p:sldId id="295" r:id="rId58"/>
    <p:sldId id="297" r:id="rId59"/>
    <p:sldId id="413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457" r:id="rId69"/>
    <p:sldId id="385" r:id="rId70"/>
    <p:sldId id="387" r:id="rId71"/>
    <p:sldId id="414" r:id="rId72"/>
    <p:sldId id="415" r:id="rId73"/>
    <p:sldId id="453" r:id="rId74"/>
    <p:sldId id="306" r:id="rId75"/>
    <p:sldId id="388" r:id="rId76"/>
    <p:sldId id="393" r:id="rId77"/>
    <p:sldId id="452" r:id="rId78"/>
    <p:sldId id="307" r:id="rId79"/>
    <p:sldId id="311" r:id="rId80"/>
    <p:sldId id="310" r:id="rId81"/>
    <p:sldId id="308" r:id="rId82"/>
    <p:sldId id="309" r:id="rId83"/>
    <p:sldId id="312" r:id="rId84"/>
    <p:sldId id="395" r:id="rId85"/>
    <p:sldId id="313" r:id="rId86"/>
    <p:sldId id="417" r:id="rId87"/>
    <p:sldId id="314" r:id="rId88"/>
    <p:sldId id="445" r:id="rId89"/>
    <p:sldId id="315" r:id="rId90"/>
    <p:sldId id="316" r:id="rId91"/>
    <p:sldId id="344" r:id="rId92"/>
    <p:sldId id="381" r:id="rId93"/>
    <p:sldId id="382" r:id="rId94"/>
    <p:sldId id="446" r:id="rId95"/>
    <p:sldId id="317" r:id="rId96"/>
    <p:sldId id="384" r:id="rId97"/>
    <p:sldId id="318" r:id="rId98"/>
    <p:sldId id="320" r:id="rId99"/>
    <p:sldId id="321" r:id="rId100"/>
    <p:sldId id="322" r:id="rId101"/>
    <p:sldId id="319" r:id="rId102"/>
    <p:sldId id="323" r:id="rId103"/>
    <p:sldId id="324" r:id="rId104"/>
    <p:sldId id="325" r:id="rId105"/>
    <p:sldId id="326" r:id="rId106"/>
    <p:sldId id="327" r:id="rId107"/>
    <p:sldId id="389" r:id="rId108"/>
    <p:sldId id="396" r:id="rId109"/>
    <p:sldId id="397" r:id="rId110"/>
    <p:sldId id="328" r:id="rId111"/>
    <p:sldId id="329" r:id="rId112"/>
    <p:sldId id="330" r:id="rId113"/>
    <p:sldId id="331" r:id="rId114"/>
    <p:sldId id="332" r:id="rId115"/>
    <p:sldId id="333" r:id="rId116"/>
    <p:sldId id="336" r:id="rId117"/>
    <p:sldId id="337" r:id="rId118"/>
    <p:sldId id="338" r:id="rId119"/>
    <p:sldId id="339" r:id="rId120"/>
    <p:sldId id="418" r:id="rId121"/>
    <p:sldId id="419" r:id="rId122"/>
    <p:sldId id="347" r:id="rId123"/>
    <p:sldId id="391" r:id="rId124"/>
    <p:sldId id="335" r:id="rId125"/>
    <p:sldId id="341" r:id="rId126"/>
    <p:sldId id="342" r:id="rId127"/>
    <p:sldId id="443" r:id="rId128"/>
    <p:sldId id="444" r:id="rId129"/>
    <p:sldId id="343" r:id="rId130"/>
    <p:sldId id="346" r:id="rId131"/>
    <p:sldId id="408" r:id="rId132"/>
    <p:sldId id="420" r:id="rId133"/>
    <p:sldId id="421" r:id="rId134"/>
    <p:sldId id="422" r:id="rId135"/>
    <p:sldId id="423" r:id="rId136"/>
    <p:sldId id="424" r:id="rId137"/>
    <p:sldId id="425" r:id="rId138"/>
    <p:sldId id="426" r:id="rId139"/>
    <p:sldId id="427" r:id="rId140"/>
    <p:sldId id="429" r:id="rId141"/>
    <p:sldId id="428" r:id="rId142"/>
    <p:sldId id="348" r:id="rId143"/>
    <p:sldId id="349" r:id="rId144"/>
    <p:sldId id="400" r:id="rId145"/>
    <p:sldId id="399" r:id="rId146"/>
    <p:sldId id="398" r:id="rId147"/>
    <p:sldId id="454" r:id="rId148"/>
    <p:sldId id="351" r:id="rId149"/>
    <p:sldId id="352" r:id="rId150"/>
    <p:sldId id="353" r:id="rId151"/>
    <p:sldId id="355" r:id="rId152"/>
    <p:sldId id="356" r:id="rId153"/>
    <p:sldId id="357" r:id="rId154"/>
    <p:sldId id="361" r:id="rId155"/>
    <p:sldId id="358" r:id="rId156"/>
    <p:sldId id="359" r:id="rId157"/>
    <p:sldId id="360" r:id="rId158"/>
    <p:sldId id="362" r:id="rId159"/>
    <p:sldId id="363" r:id="rId160"/>
    <p:sldId id="364" r:id="rId161"/>
    <p:sldId id="365" r:id="rId162"/>
    <p:sldId id="366" r:id="rId163"/>
    <p:sldId id="367" r:id="rId164"/>
    <p:sldId id="369" r:id="rId165"/>
    <p:sldId id="354" r:id="rId166"/>
    <p:sldId id="447" r:id="rId167"/>
    <p:sldId id="375" r:id="rId168"/>
    <p:sldId id="374" r:id="rId169"/>
    <p:sldId id="376" r:id="rId170"/>
    <p:sldId id="373" r:id="rId171"/>
    <p:sldId id="448" r:id="rId172"/>
    <p:sldId id="449" r:id="rId173"/>
    <p:sldId id="450" r:id="rId174"/>
    <p:sldId id="405" r:id="rId175"/>
    <p:sldId id="370" r:id="rId176"/>
    <p:sldId id="458" r:id="rId177"/>
    <p:sldId id="459" r:id="rId178"/>
    <p:sldId id="460" r:id="rId179"/>
    <p:sldId id="461" r:id="rId180"/>
    <p:sldId id="462" r:id="rId181"/>
    <p:sldId id="463" r:id="rId182"/>
    <p:sldId id="464" r:id="rId183"/>
    <p:sldId id="430" r:id="rId184"/>
    <p:sldId id="432" r:id="rId185"/>
    <p:sldId id="433" r:id="rId186"/>
    <p:sldId id="434" r:id="rId187"/>
    <p:sldId id="435" r:id="rId188"/>
    <p:sldId id="436" r:id="rId189"/>
    <p:sldId id="431" r:id="rId190"/>
    <p:sldId id="437" r:id="rId191"/>
    <p:sldId id="438" r:id="rId192"/>
    <p:sldId id="439" r:id="rId193"/>
    <p:sldId id="401" r:id="rId194"/>
    <p:sldId id="402" r:id="rId195"/>
    <p:sldId id="403" r:id="rId196"/>
    <p:sldId id="404" r:id="rId197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4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notesMaster" Target="notesMasters/notesMaster1.xml"/><Relationship Id="rId199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presProps" Target="presProps.xml"/><Relationship Id="rId201" Type="http://schemas.openxmlformats.org/officeDocument/2006/relationships/viewProps" Target="viewProps.xml"/><Relationship Id="rId202" Type="http://schemas.openxmlformats.org/officeDocument/2006/relationships/theme" Target="theme/theme1.xml"/><Relationship Id="rId20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181EE-86BB-8942-906B-C43BC6FDC264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73D8F-9B30-1F40-A7BE-F8578B0EDF56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4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3D8F-9B30-1F40-A7BE-F8578B0EDF56}" type="slidenum">
              <a:rPr kumimoji="1" lang="zh-TW" altLang="en-US" smtClean="0"/>
              <a:pPr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346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子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按一下以編輯母片子標題樣式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1"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將圖片拖曳至版面配置區或按一下圖示以新增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C249E05-0AE4-9446-ACC5-6A45D2557189}" type="datetimeFigureOut">
              <a:rPr kumimoji="1" lang="zh-TW" altLang="en-US" smtClean="0"/>
              <a:pPr/>
              <a:t>19/1/17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97567E6-77B1-AF48-A1B6-6F3BEAEF183D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3" Type="http://schemas.openxmlformats.org/officeDocument/2006/relationships/image" Target="../media/image59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neden.github.io/animate.css/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niuse.com/" TargetMode="Externa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css/css_grid.asp" TargetMode="External"/><Relationship Id="rId3" Type="http://schemas.openxmlformats.org/officeDocument/2006/relationships/image" Target="../media/image90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xample.com/amp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ublimetext.com/" TargetMode="External"/><Relationship Id="rId3" Type="http://schemas.openxmlformats.org/officeDocument/2006/relationships/hyperlink" Target="https://atom.io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ublimetext.com/" TargetMode="External"/><Relationship Id="rId3" Type="http://schemas.openxmlformats.org/officeDocument/2006/relationships/hyperlink" Target="http://www.eclipse.org/downloads/eclipse-packages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matic.com/gradient-generator" TargetMode="External"/><Relationship Id="rId4" Type="http://schemas.openxmlformats.org/officeDocument/2006/relationships/hyperlink" Target="http://www.cssportal.com/css-gradient-generato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lorzilla.com/gradient-editor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onts.google.com/" TargetMode="External"/><Relationship Id="rId3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onts.google.com/earlyaccess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ontawesome.io/" TargetMode="External"/><Relationship Id="rId3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s.com/cssref/css3_browsersupport.asp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icomoon.io/" TargetMode="External"/><Relationship Id="rId4" Type="http://schemas.openxmlformats.org/officeDocument/2006/relationships/hyperlink" Target="https://github.com/WordPress/dashicons" TargetMode="External"/><Relationship Id="rId5" Type="http://schemas.openxmlformats.org/officeDocument/2006/relationships/hyperlink" Target="http://www.linea.io/" TargetMode="External"/><Relationship Id="rId6" Type="http://schemas.openxmlformats.org/officeDocument/2006/relationships/hyperlink" Target="http://themify.me/themify-icons" TargetMode="External"/><Relationship Id="rId7" Type="http://schemas.openxmlformats.org/officeDocument/2006/relationships/hyperlink" Target="https://octicons.github.com/" TargetMode="External"/><Relationship Id="rId8" Type="http://schemas.openxmlformats.org/officeDocument/2006/relationships/hyperlink" Target="http://streamlineicons.com/free-icons.html" TargetMode="External"/><Relationship Id="rId9" Type="http://schemas.openxmlformats.org/officeDocument/2006/relationships/hyperlink" Target="http://themes-pixeden.com/font-demos/7-stroke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ontello.com/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uigifs.com/" TargetMode="External"/><Relationship Id="rId4" Type="http://schemas.openxmlformats.org/officeDocument/2006/relationships/hyperlink" Target="http://www.appanimation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imovement.com/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s-overdesign.com/transform/matrix3d.html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CSS3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444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推薦書單</a:t>
            </a:r>
          </a:p>
        </p:txBody>
      </p:sp>
      <p:pic>
        <p:nvPicPr>
          <p:cNvPr id="4" name="圖片 3" descr="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21" y="1528572"/>
            <a:ext cx="3916247" cy="50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340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perspective</a:t>
            </a:r>
            <a:endParaRPr kumimoji="1" lang="zh-TW" altLang="en-US" dirty="0"/>
          </a:p>
        </p:txBody>
      </p:sp>
      <p:pic>
        <p:nvPicPr>
          <p:cNvPr id="5" name="圖片 4" descr="perspecti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1861084"/>
            <a:ext cx="8388096" cy="377834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58428" y="5811103"/>
            <a:ext cx="172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perspective</a:t>
            </a:r>
            <a:r>
              <a:rPr kumimoji="1" lang="en-US" altLang="zh-TW" dirty="0" err="1"/>
              <a:t>:none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486281" y="5811103"/>
            <a:ext cx="204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perspective</a:t>
            </a:r>
            <a:r>
              <a:rPr kumimoji="1" lang="en-US" altLang="zh-TW" dirty="0"/>
              <a:t>:1000px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932420" y="5659468"/>
            <a:ext cx="270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perspective</a:t>
            </a:r>
            <a:r>
              <a:rPr kumimoji="1" lang="en-US" altLang="zh-TW" dirty="0"/>
              <a:t>:1000px</a:t>
            </a:r>
          </a:p>
          <a:p>
            <a:pPr algn="ctr"/>
            <a:r>
              <a:rPr kumimoji="1" lang="en-US" altLang="zh-TW" dirty="0" err="1"/>
              <a:t>Perspetive-origin:center</a:t>
            </a:r>
            <a:r>
              <a:rPr kumimoji="1" lang="en-US" altLang="zh-TW" dirty="0"/>
              <a:t> top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12777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transform-style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flat|preserve-3d|initial|inherit</a:t>
            </a:r>
          </a:p>
          <a:p>
            <a:pPr lvl="1"/>
            <a:r>
              <a:rPr lang="zh-TW" altLang="en-US" dirty="0"/>
              <a:t>只能設在父元素</a:t>
            </a:r>
            <a:endParaRPr lang="en-US" altLang="zh-TW" dirty="0"/>
          </a:p>
          <a:p>
            <a:pPr lvl="1"/>
            <a:r>
              <a:rPr lang="zh-TW" altLang="en-US" dirty="0"/>
              <a:t>預設為</a:t>
            </a:r>
            <a:r>
              <a:rPr lang="en-US" altLang="zh-TW" dirty="0"/>
              <a:t> flat</a:t>
            </a:r>
            <a:r>
              <a:rPr lang="zh-TW" altLang="en-US" dirty="0"/>
              <a:t>，元素在</a:t>
            </a:r>
            <a:r>
              <a:rPr lang="en-US" altLang="zh-TW" dirty="0"/>
              <a:t>2D</a:t>
            </a:r>
            <a:r>
              <a:rPr lang="zh-TW" altLang="en-US" dirty="0"/>
              <a:t>空間呈現</a:t>
            </a:r>
            <a:endParaRPr lang="en-US" altLang="zh-TW" dirty="0"/>
          </a:p>
          <a:p>
            <a:pPr lvl="1"/>
            <a:r>
              <a:rPr lang="zh-TW" altLang="en-US" dirty="0"/>
              <a:t>設為</a:t>
            </a:r>
            <a:r>
              <a:rPr lang="en-US" altLang="zh-TW" dirty="0"/>
              <a:t> preserve-3d</a:t>
            </a:r>
            <a:r>
              <a:rPr lang="zh-TW" altLang="en-US" dirty="0"/>
              <a:t>則在</a:t>
            </a:r>
            <a:r>
              <a:rPr lang="en-US" altLang="zh-TW" dirty="0"/>
              <a:t>3D</a:t>
            </a:r>
            <a:r>
              <a:rPr lang="zh-TW" altLang="en-US" dirty="0"/>
              <a:t>空間呈現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1477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transform-style</a:t>
            </a:r>
            <a:endParaRPr kumimoji="1" lang="zh-TW" altLang="en-US" dirty="0"/>
          </a:p>
        </p:txBody>
      </p:sp>
      <p:pic>
        <p:nvPicPr>
          <p:cNvPr id="5" name="圖片 4" descr="transform-sty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95" y="1617952"/>
            <a:ext cx="5534920" cy="441288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51814" y="6148689"/>
            <a:ext cx="132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preserve-3d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41761" y="614868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flat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77691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backface</a:t>
            </a:r>
            <a:r>
              <a:rPr kumimoji="1" lang="en-US" altLang="zh-TW" dirty="0"/>
              <a:t>-visibility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可見</a:t>
            </a:r>
            <a:endParaRPr kumimoji="1" lang="en-US" altLang="zh-TW" dirty="0"/>
          </a:p>
          <a:p>
            <a:pPr lvl="1"/>
            <a:r>
              <a:rPr lang="en-US" altLang="zh-TW" dirty="0" err="1"/>
              <a:t>visible|hidden|initial|inherit</a:t>
            </a:r>
            <a:endParaRPr lang="en-US" altLang="zh-TW" dirty="0"/>
          </a:p>
          <a:p>
            <a:pPr lvl="1"/>
            <a:r>
              <a:rPr kumimoji="1" lang="en-US" altLang="zh-TW" dirty="0"/>
              <a:t>default: visible</a:t>
            </a:r>
          </a:p>
          <a:p>
            <a:pPr lvl="1"/>
            <a:r>
              <a:rPr kumimoji="1" lang="zh-TW" altLang="en-US" dirty="0"/>
              <a:t>設</a:t>
            </a:r>
            <a:r>
              <a:rPr kumimoji="1" lang="en-US" altLang="zh-TW" dirty="0"/>
              <a:t> hidden </a:t>
            </a:r>
            <a:r>
              <a:rPr kumimoji="1" lang="zh-TW" altLang="en-US" dirty="0"/>
              <a:t>翻過來就看不見了</a:t>
            </a:r>
          </a:p>
        </p:txBody>
      </p:sp>
    </p:spTree>
    <p:extLst>
      <p:ext uri="{BB962C8B-B14F-4D97-AF65-F5344CB8AC3E}">
        <p14:creationId xmlns:p14="http://schemas.microsoft.com/office/powerpoint/2010/main" val="10178132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backface-visibillity</a:t>
            </a:r>
            <a:endParaRPr kumimoji="1" lang="zh-TW" altLang="en-US" dirty="0"/>
          </a:p>
        </p:txBody>
      </p:sp>
      <p:pic>
        <p:nvPicPr>
          <p:cNvPr id="5" name="圖片 4" descr="backf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557614"/>
            <a:ext cx="8006299" cy="494506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28345" y="6364359"/>
            <a:ext cx="77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visible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313643" y="6364359"/>
            <a:ext cx="8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hidden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163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backface</a:t>
            </a:r>
            <a:r>
              <a:rPr kumimoji="1" lang="en-US" altLang="zh-TW" dirty="0"/>
              <a:t>-visibility(</a:t>
            </a:r>
            <a:r>
              <a:rPr kumimoji="1" lang="zh-TW" altLang="en-US" dirty="0"/>
              <a:t>翻牌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5" name="圖片 4" descr="dr_stran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93" y="1824691"/>
            <a:ext cx="3348641" cy="4688098"/>
          </a:xfrm>
          <a:prstGeom prst="rect">
            <a:avLst/>
          </a:prstGeom>
        </p:spPr>
      </p:pic>
      <p:pic>
        <p:nvPicPr>
          <p:cNvPr id="6" name="圖片 5" descr="dr_f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57" y="1824691"/>
            <a:ext cx="3348641" cy="46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102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Ex6</a:t>
            </a:r>
            <a:endParaRPr kumimoji="1" lang="zh-TW" altLang="en-US" dirty="0"/>
          </a:p>
        </p:txBody>
      </p:sp>
      <p:pic>
        <p:nvPicPr>
          <p:cNvPr id="4" name="圖片 3" descr="flip c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2791726"/>
            <a:ext cx="8388096" cy="2778222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/>
              <a:t>製作按滑鼠後翻牌效果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977340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Ex6-2</a:t>
            </a:r>
            <a:endParaRPr kumimoji="1" lang="zh-TW" altLang="en-US" dirty="0"/>
          </a:p>
        </p:txBody>
      </p:sp>
      <p:pic>
        <p:nvPicPr>
          <p:cNvPr id="4" name="圖片 3" descr="perspectiv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50" y="1653468"/>
            <a:ext cx="2822235" cy="5204532"/>
          </a:xfrm>
          <a:prstGeom prst="rect">
            <a:avLst/>
          </a:prstGeom>
        </p:spPr>
      </p:pic>
      <p:pic>
        <p:nvPicPr>
          <p:cNvPr id="5" name="圖片 4" descr="perspectiv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54" y="1905082"/>
            <a:ext cx="4388794" cy="436581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37868" y="3666387"/>
            <a:ext cx="543543" cy="4553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4673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Ex6-3 Cube</a:t>
            </a:r>
            <a:endParaRPr lang="zh-TW" altLang="en-US" dirty="0"/>
          </a:p>
        </p:txBody>
      </p:sp>
      <p:pic>
        <p:nvPicPr>
          <p:cNvPr id="1026" name="Picture 2" descr="C:\Users\Student\Desktop\cub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3878" y="1901467"/>
            <a:ext cx="4717552" cy="42674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Ex6-3 Cube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基本結構</a:t>
            </a:r>
            <a:endParaRPr lang="en-US" altLang="zh-TW" dirty="0"/>
          </a:p>
          <a:p>
            <a:r>
              <a:rPr lang="en-US" altLang="zh-TW" dirty="0"/>
              <a:t>&lt;div class="cube"&gt;</a:t>
            </a:r>
          </a:p>
          <a:p>
            <a:r>
              <a:rPr lang="en-US" altLang="zh-TW" dirty="0"/>
              <a:t>		&lt;div class="side front"&gt;1&lt;/div&gt;</a:t>
            </a:r>
          </a:p>
          <a:p>
            <a:r>
              <a:rPr lang="en-US" altLang="zh-TW" dirty="0"/>
              <a:t>		&lt;div class="side back"&gt;2&lt;/div&gt;</a:t>
            </a:r>
          </a:p>
          <a:p>
            <a:r>
              <a:rPr lang="en-US" altLang="zh-TW" dirty="0"/>
              <a:t>		&lt;div class="side left"&gt;3&lt;/div&gt;</a:t>
            </a:r>
          </a:p>
          <a:p>
            <a:r>
              <a:rPr lang="en-US" altLang="zh-TW" dirty="0"/>
              <a:t>		&lt;div class="side right"&gt;4&lt;/div&gt;</a:t>
            </a:r>
          </a:p>
          <a:p>
            <a:r>
              <a:rPr lang="en-US" altLang="zh-TW" dirty="0"/>
              <a:t>		&lt;div class="side top"&gt;5&lt;/div&gt;</a:t>
            </a:r>
          </a:p>
          <a:p>
            <a:r>
              <a:rPr lang="en-US" altLang="zh-TW" dirty="0"/>
              <a:t>		&lt;div class="side bottom"&gt;6&lt;/div&gt;</a:t>
            </a:r>
          </a:p>
          <a:p>
            <a:r>
              <a:rPr lang="en-US" altLang="zh-TW" dirty="0"/>
              <a:t>&lt;/div&gt;</a:t>
            </a:r>
          </a:p>
          <a:p>
            <a:r>
              <a:rPr lang="zh-TW" altLang="en-US" dirty="0"/>
              <a:t>每一面翻轉一個角度再往外位移就可以了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你也要學會的</a:t>
            </a:r>
            <a:endParaRPr kumimoji="1" lang="zh-TW" altLang="en-US" dirty="0"/>
          </a:p>
        </p:txBody>
      </p:sp>
      <p:pic>
        <p:nvPicPr>
          <p:cNvPr id="4" name="圖片 3" descr="32202875_10155979767124475_7612061445978587136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62" y="1513118"/>
            <a:ext cx="4072291" cy="534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904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@</a:t>
            </a:r>
            <a:r>
              <a:rPr lang="en-US" altLang="zh-TW" dirty="0" err="1"/>
              <a:t>keyframes</a:t>
            </a:r>
            <a:endParaRPr lang="en-US" altLang="zh-TW" dirty="0"/>
          </a:p>
          <a:p>
            <a:pPr lvl="1"/>
            <a:r>
              <a:rPr kumimoji="1" lang="zh-TW" altLang="en-US" dirty="0"/>
              <a:t>類似一般程式的</a:t>
            </a:r>
            <a:r>
              <a:rPr kumimoji="1" lang="en-US" altLang="zh-TW" dirty="0"/>
              <a:t> function</a:t>
            </a:r>
          </a:p>
          <a:p>
            <a:pPr lvl="1"/>
            <a:r>
              <a:rPr kumimoji="1" lang="zh-TW" altLang="en-US" dirty="0"/>
              <a:t>設定時間點與</a:t>
            </a:r>
            <a:r>
              <a:rPr kumimoji="1" lang="en-US" altLang="zh-TW" dirty="0" err="1"/>
              <a:t>css</a:t>
            </a:r>
            <a:r>
              <a:rPr kumimoji="1" lang="zh-TW" altLang="en-US" dirty="0"/>
              <a:t>樣式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@</a:t>
            </a:r>
            <a:r>
              <a:rPr kumimoji="1" lang="en-US" altLang="zh-TW" dirty="0" err="1"/>
              <a:t>keyframes</a:t>
            </a:r>
            <a:r>
              <a:rPr kumimoji="1" lang="en-US" altLang="zh-TW" dirty="0"/>
              <a:t> animation {</a:t>
            </a:r>
          </a:p>
          <a:p>
            <a:pPr marL="365760" lvl="1" indent="0">
              <a:buNone/>
            </a:pPr>
            <a:r>
              <a:rPr kumimoji="1" lang="en-US" altLang="zh-TW" dirty="0"/>
              <a:t>     from {background: red;}</a:t>
            </a:r>
          </a:p>
          <a:p>
            <a:pPr marL="365760" lvl="1" indent="0">
              <a:buNone/>
            </a:pPr>
            <a:r>
              <a:rPr kumimoji="1" lang="en-US" altLang="zh-TW" dirty="0"/>
              <a:t>     to {background: blue;}</a:t>
            </a:r>
          </a:p>
          <a:p>
            <a:pPr marL="365760" lvl="1" indent="0">
              <a:buNone/>
            </a:pPr>
            <a:r>
              <a:rPr kumimoji="1" lang="en-US" altLang="zh-TW" dirty="0"/>
              <a:t>    }</a:t>
            </a:r>
          </a:p>
          <a:p>
            <a:r>
              <a:rPr lang="zh-TW" altLang="en-US" dirty="0"/>
              <a:t>再在要執行的元素上設定動畫</a:t>
            </a:r>
            <a:endParaRPr lang="en-US" altLang="zh-TW" dirty="0"/>
          </a:p>
          <a:p>
            <a:pPr lvl="1"/>
            <a:r>
              <a:rPr lang="en-US" altLang="zh-TW" dirty="0"/>
              <a:t>animation-name: animation;</a:t>
            </a:r>
          </a:p>
          <a:p>
            <a:pPr lvl="1"/>
            <a:r>
              <a:rPr lang="en-US" altLang="zh-TW" dirty="0"/>
              <a:t>animation-duration: 2s;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45818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使用百分比</a:t>
            </a:r>
            <a:endParaRPr lang="en-US" altLang="zh-TW" dirty="0"/>
          </a:p>
          <a:p>
            <a:pPr lvl="1"/>
            <a:r>
              <a:rPr kumimoji="1" lang="en-US" altLang="zh-TW" dirty="0"/>
              <a:t>@</a:t>
            </a:r>
            <a:r>
              <a:rPr kumimoji="1" lang="en-US" altLang="zh-TW" dirty="0" err="1"/>
              <a:t>keyframes</a:t>
            </a:r>
            <a:r>
              <a:rPr kumimoji="1" lang="en-US" altLang="zh-TW" dirty="0"/>
              <a:t> animation {</a:t>
            </a:r>
          </a:p>
          <a:p>
            <a:pPr marL="365760" lvl="1" indent="0">
              <a:buNone/>
            </a:pPr>
            <a:r>
              <a:rPr kumimoji="1" lang="en-US" altLang="zh-TW" dirty="0"/>
              <a:t>     0%{background: red;}</a:t>
            </a:r>
          </a:p>
          <a:p>
            <a:pPr marL="365760" lvl="1" indent="0">
              <a:buNone/>
            </a:pPr>
            <a:r>
              <a:rPr kumimoji="1" lang="en-US" altLang="zh-TW" dirty="0"/>
              <a:t>     50% {background: blue;}</a:t>
            </a:r>
          </a:p>
          <a:p>
            <a:pPr marL="365760" lvl="1" indent="0">
              <a:buNone/>
            </a:pPr>
            <a:r>
              <a:rPr kumimoji="1" lang="en-US" altLang="zh-TW" dirty="0"/>
              <a:t>	100% {background: red}</a:t>
            </a:r>
          </a:p>
          <a:p>
            <a:pPr marL="365760" lvl="1" indent="0">
              <a:buNone/>
            </a:pPr>
            <a:r>
              <a:rPr kumimoji="1" lang="en-US" altLang="zh-TW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42660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可用參數</a:t>
            </a:r>
            <a:endParaRPr lang="en-US" altLang="zh-TW" dirty="0"/>
          </a:p>
          <a:p>
            <a:pPr lvl="1"/>
            <a:r>
              <a:rPr kumimoji="1" lang="en-US" altLang="zh-TW" dirty="0"/>
              <a:t>animation</a:t>
            </a:r>
          </a:p>
          <a:p>
            <a:pPr lvl="1"/>
            <a:r>
              <a:rPr kumimoji="1" lang="en-US" altLang="zh-TW" dirty="0"/>
              <a:t>animation-delay: </a:t>
            </a:r>
            <a:r>
              <a:rPr kumimoji="1" lang="zh-TW" altLang="en-US" dirty="0"/>
              <a:t>動畫延遲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animation-direction: </a:t>
            </a:r>
            <a:r>
              <a:rPr kumimoji="1" lang="zh-TW" altLang="en-US" dirty="0"/>
              <a:t>動畫播放方向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animation-duration: </a:t>
            </a:r>
            <a:r>
              <a:rPr kumimoji="1" lang="zh-TW" altLang="en-US" dirty="0"/>
              <a:t>動畫持續時間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animation-fill-mode: </a:t>
            </a:r>
            <a:r>
              <a:rPr kumimoji="1" lang="zh-TW" altLang="en-US" dirty="0"/>
              <a:t>動畫停止時顯示的畫面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animation-iteration-count: </a:t>
            </a:r>
            <a:r>
              <a:rPr kumimoji="1" lang="zh-TW" altLang="en-US" dirty="0"/>
              <a:t>動畫播放次數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animation-name: </a:t>
            </a:r>
            <a:r>
              <a:rPr kumimoji="1" lang="zh-TW" altLang="en-US" dirty="0"/>
              <a:t>選擇動畫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animation-play-state: </a:t>
            </a:r>
            <a:r>
              <a:rPr kumimoji="1" lang="zh-TW" altLang="en-US" dirty="0"/>
              <a:t>動畫狀態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animation-timing-function: </a:t>
            </a:r>
            <a:r>
              <a:rPr kumimoji="1" lang="zh-TW" altLang="en-US" dirty="0"/>
              <a:t>動畫播放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58339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animation-delay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動畫延遲</a:t>
            </a:r>
            <a:endParaRPr lang="en-US" altLang="zh-TW" dirty="0"/>
          </a:p>
          <a:p>
            <a:pPr lvl="1"/>
            <a:r>
              <a:rPr lang="en-US" altLang="zh-TW" dirty="0"/>
              <a:t>animation-delay:1s;</a:t>
            </a:r>
          </a:p>
          <a:p>
            <a:pPr lvl="1"/>
            <a:r>
              <a:rPr lang="en-US" altLang="zh-TW" dirty="0"/>
              <a:t>default:0</a:t>
            </a:r>
          </a:p>
        </p:txBody>
      </p:sp>
    </p:spTree>
    <p:extLst>
      <p:ext uri="{BB962C8B-B14F-4D97-AF65-F5344CB8AC3E}">
        <p14:creationId xmlns:p14="http://schemas.microsoft.com/office/powerpoint/2010/main" val="8462582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animation-direction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動畫完播放方向</a:t>
            </a:r>
            <a:endParaRPr lang="en-US" altLang="zh-TW" dirty="0"/>
          </a:p>
          <a:p>
            <a:pPr lvl="1"/>
            <a:r>
              <a:rPr lang="en-US" altLang="zh-TW" dirty="0" err="1"/>
              <a:t>normal|reverse|alternate|alternate-reverse|initial|inherit</a:t>
            </a:r>
            <a:endParaRPr lang="en-US" altLang="zh-TW" dirty="0"/>
          </a:p>
          <a:p>
            <a:pPr lvl="1"/>
            <a:r>
              <a:rPr lang="en-US" altLang="zh-TW" dirty="0" err="1"/>
              <a:t>default:normal</a:t>
            </a:r>
            <a:endParaRPr lang="en-US" altLang="zh-TW" dirty="0"/>
          </a:p>
          <a:p>
            <a:pPr lvl="1"/>
            <a:r>
              <a:rPr lang="en-US" altLang="zh-TW" dirty="0"/>
              <a:t>normal: </a:t>
            </a:r>
            <a:r>
              <a:rPr lang="zh-TW" altLang="en-US" dirty="0"/>
              <a:t>從</a:t>
            </a:r>
            <a:r>
              <a:rPr lang="en-US" altLang="zh-TW" dirty="0"/>
              <a:t> 0%</a:t>
            </a:r>
            <a:r>
              <a:rPr lang="zh-TW" altLang="en-US" dirty="0"/>
              <a:t>播到</a:t>
            </a:r>
            <a:r>
              <a:rPr lang="en-US" altLang="zh-TW" dirty="0"/>
              <a:t>100%</a:t>
            </a:r>
          </a:p>
          <a:p>
            <a:pPr lvl="1"/>
            <a:r>
              <a:rPr lang="en-US" altLang="zh-TW" dirty="0"/>
              <a:t>reverse: </a:t>
            </a:r>
            <a:r>
              <a:rPr lang="zh-TW" altLang="en-US" dirty="0"/>
              <a:t>從</a:t>
            </a:r>
            <a:r>
              <a:rPr lang="en-US" altLang="zh-TW" dirty="0"/>
              <a:t> 100%</a:t>
            </a:r>
            <a:r>
              <a:rPr lang="zh-TW" altLang="en-US" dirty="0"/>
              <a:t>播到</a:t>
            </a:r>
            <a:r>
              <a:rPr lang="en-US" altLang="zh-TW" dirty="0"/>
              <a:t>0%</a:t>
            </a:r>
          </a:p>
          <a:p>
            <a:pPr lvl="1"/>
            <a:r>
              <a:rPr lang="en-US" altLang="zh-TW" dirty="0"/>
              <a:t>alternate: </a:t>
            </a:r>
            <a:r>
              <a:rPr lang="zh-TW" altLang="en-US" dirty="0"/>
              <a:t>播放兩次以上，奇數次從</a:t>
            </a:r>
            <a:r>
              <a:rPr lang="en-US" altLang="zh-TW" dirty="0"/>
              <a:t>0%</a:t>
            </a:r>
            <a:r>
              <a:rPr lang="zh-TW" altLang="en-US" dirty="0"/>
              <a:t>到</a:t>
            </a:r>
            <a:r>
              <a:rPr lang="en-US" altLang="zh-TW" dirty="0"/>
              <a:t>100%</a:t>
            </a:r>
            <a:r>
              <a:rPr lang="zh-TW" altLang="en-US" dirty="0"/>
              <a:t>，偶數次從</a:t>
            </a:r>
            <a:r>
              <a:rPr lang="en-US" altLang="zh-TW" dirty="0"/>
              <a:t>100%</a:t>
            </a:r>
            <a:r>
              <a:rPr lang="zh-TW" altLang="en-US" dirty="0"/>
              <a:t>到</a:t>
            </a:r>
            <a:r>
              <a:rPr lang="en-US" altLang="zh-TW" dirty="0"/>
              <a:t>0%</a:t>
            </a:r>
          </a:p>
          <a:p>
            <a:pPr lvl="1"/>
            <a:r>
              <a:rPr lang="en-US" altLang="zh-TW" dirty="0"/>
              <a:t>alternate-reverse: </a:t>
            </a:r>
            <a:r>
              <a:rPr lang="zh-TW" altLang="en-US" dirty="0"/>
              <a:t>跟</a:t>
            </a:r>
            <a:r>
              <a:rPr lang="en-US" altLang="zh-TW" dirty="0"/>
              <a:t> alternate </a:t>
            </a:r>
            <a:r>
              <a:rPr lang="zh-TW" altLang="en-US" dirty="0"/>
              <a:t>相反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93029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animation-duration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動畫執行時間</a:t>
            </a:r>
            <a:endParaRPr lang="en-US" altLang="zh-TW" dirty="0"/>
          </a:p>
          <a:p>
            <a:pPr lvl="1"/>
            <a:r>
              <a:rPr lang="en-US" altLang="zh-TW" dirty="0"/>
              <a:t>default:0</a:t>
            </a:r>
          </a:p>
        </p:txBody>
      </p:sp>
    </p:spTree>
    <p:extLst>
      <p:ext uri="{BB962C8B-B14F-4D97-AF65-F5344CB8AC3E}">
        <p14:creationId xmlns:p14="http://schemas.microsoft.com/office/powerpoint/2010/main" val="6491143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animation-fill-mode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當動畫停止時顯示的狀態</a:t>
            </a:r>
            <a:endParaRPr lang="en-US" altLang="zh-TW" dirty="0"/>
          </a:p>
          <a:p>
            <a:pPr lvl="1"/>
            <a:r>
              <a:rPr lang="en-US" altLang="zh-TW" dirty="0" err="1"/>
              <a:t>none|forwards|backwards|both|initial|inherit</a:t>
            </a:r>
            <a:endParaRPr lang="en-US" altLang="zh-TW" dirty="0"/>
          </a:p>
          <a:p>
            <a:pPr lvl="1"/>
            <a:r>
              <a:rPr lang="en-US" altLang="zh-TW" dirty="0"/>
              <a:t>forwards: </a:t>
            </a:r>
            <a:r>
              <a:rPr lang="zh-TW" altLang="en-US" dirty="0"/>
              <a:t>停在最後的狀態</a:t>
            </a:r>
            <a:endParaRPr lang="en-US" altLang="zh-TW" dirty="0"/>
          </a:p>
          <a:p>
            <a:pPr lvl="1"/>
            <a:r>
              <a:rPr lang="en-US" altLang="zh-TW" dirty="0"/>
              <a:t>backwards: </a:t>
            </a:r>
            <a:r>
              <a:rPr lang="zh-TW" altLang="en-US" dirty="0"/>
              <a:t>停在最初的狀態</a:t>
            </a:r>
            <a:endParaRPr lang="en-US" altLang="zh-TW" dirty="0"/>
          </a:p>
          <a:p>
            <a:pPr lvl="1"/>
            <a:r>
              <a:rPr lang="en-US" altLang="zh-TW" dirty="0"/>
              <a:t>both: </a:t>
            </a:r>
            <a:r>
              <a:rPr lang="zh-TW" altLang="en-US" dirty="0"/>
              <a:t>視</a:t>
            </a:r>
            <a:r>
              <a:rPr lang="en-US" altLang="zh-TW" dirty="0"/>
              <a:t> animation-direction </a:t>
            </a:r>
            <a:r>
              <a:rPr lang="zh-TW" altLang="en-US" dirty="0"/>
              <a:t>決定狀態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8311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animation-iteration-count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動畫執行次數</a:t>
            </a:r>
            <a:endParaRPr lang="en-US" altLang="zh-TW" dirty="0"/>
          </a:p>
          <a:p>
            <a:pPr lvl="1"/>
            <a:r>
              <a:rPr lang="en-US" altLang="zh-TW" i="1" dirty="0" err="1"/>
              <a:t>number</a:t>
            </a:r>
            <a:r>
              <a:rPr lang="en-US" altLang="zh-TW" dirty="0" err="1"/>
              <a:t>|infinite|initial|inherit</a:t>
            </a:r>
            <a:endParaRPr lang="en-US" altLang="zh-TW" dirty="0"/>
          </a:p>
          <a:p>
            <a:pPr lvl="1"/>
            <a:r>
              <a:rPr lang="en-US" altLang="zh-TW" dirty="0"/>
              <a:t>default</a:t>
            </a:r>
            <a:r>
              <a:rPr lang="en-US" altLang="zh-TW"/>
              <a:t>: </a:t>
            </a:r>
            <a:r>
              <a:rPr lang="en-US" altLang="zh-TW" smtClean="0"/>
              <a:t>1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22890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animation-play-state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動畫狀態</a:t>
            </a:r>
            <a:endParaRPr lang="en-US" altLang="zh-TW" dirty="0"/>
          </a:p>
          <a:p>
            <a:pPr lvl="1"/>
            <a:r>
              <a:rPr lang="en-US" altLang="zh-TW" dirty="0" err="1"/>
              <a:t>paused|running|initial|inherit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97785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animation-timing-function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動畫播放</a:t>
            </a:r>
            <a:endParaRPr lang="en-US" altLang="zh-TW" dirty="0"/>
          </a:p>
          <a:p>
            <a:pPr lvl="1"/>
            <a:r>
              <a:rPr lang="en-US" altLang="zh-TW" dirty="0"/>
              <a:t>linear|ease|ease-in|ease-out|ease-in-out|step-start|step-end|steps(</a:t>
            </a:r>
            <a:r>
              <a:rPr lang="en-US" altLang="zh-TW" dirty="0" err="1"/>
              <a:t>int,start|end</a:t>
            </a:r>
            <a:r>
              <a:rPr lang="en-US" altLang="zh-TW" dirty="0"/>
              <a:t>)|cubic-</a:t>
            </a:r>
            <a:r>
              <a:rPr lang="en-US" altLang="zh-TW" dirty="0" err="1"/>
              <a:t>bezier</a:t>
            </a:r>
            <a:r>
              <a:rPr lang="en-US" altLang="zh-TW" dirty="0"/>
              <a:t>(</a:t>
            </a:r>
            <a:r>
              <a:rPr lang="en-US" altLang="zh-TW" i="1" dirty="0" err="1"/>
              <a:t>n</a:t>
            </a:r>
            <a:r>
              <a:rPr lang="en-US" altLang="zh-TW" dirty="0" err="1"/>
              <a:t>,</a:t>
            </a:r>
            <a:r>
              <a:rPr lang="en-US" altLang="zh-TW" i="1" dirty="0" err="1"/>
              <a:t>n</a:t>
            </a:r>
            <a:r>
              <a:rPr lang="en-US" altLang="zh-TW" dirty="0" err="1"/>
              <a:t>,</a:t>
            </a:r>
            <a:r>
              <a:rPr lang="en-US" altLang="zh-TW" i="1" dirty="0" err="1"/>
              <a:t>n</a:t>
            </a:r>
            <a:r>
              <a:rPr lang="en-US" altLang="zh-TW" dirty="0" err="1"/>
              <a:t>,</a:t>
            </a:r>
            <a:r>
              <a:rPr lang="en-US" altLang="zh-TW" i="1" dirty="0" err="1"/>
              <a:t>n</a:t>
            </a:r>
            <a:r>
              <a:rPr lang="en-US" altLang="zh-TW" dirty="0"/>
              <a:t>)|</a:t>
            </a:r>
            <a:r>
              <a:rPr lang="en-US" altLang="zh-TW" dirty="0" err="1"/>
              <a:t>initial|inherit</a:t>
            </a:r>
            <a:endParaRPr lang="en-US" altLang="zh-TW" dirty="0"/>
          </a:p>
          <a:p>
            <a:pPr lvl="1"/>
            <a:r>
              <a:rPr lang="en-US" altLang="zh-TW" dirty="0"/>
              <a:t>default: ease</a:t>
            </a:r>
          </a:p>
          <a:p>
            <a:pPr lvl="1"/>
            <a:r>
              <a:rPr lang="en-US" altLang="zh-TW" dirty="0"/>
              <a:t>steps(</a:t>
            </a:r>
            <a:r>
              <a:rPr lang="zh-TW" altLang="en-US" dirty="0"/>
              <a:t>步驟數</a:t>
            </a:r>
            <a:r>
              <a:rPr lang="en-US" altLang="zh-TW" dirty="0"/>
              <a:t>, [start, end]): </a:t>
            </a:r>
            <a:r>
              <a:rPr lang="zh-TW" altLang="en-US" dirty="0"/>
              <a:t>動畫切割步驟</a:t>
            </a:r>
            <a:endParaRPr lang="en-US" altLang="zh-TW" dirty="0"/>
          </a:p>
          <a:p>
            <a:pPr lvl="1"/>
            <a:r>
              <a:rPr lang="en-US" altLang="zh-TW" dirty="0"/>
              <a:t>step-start </a:t>
            </a:r>
            <a:r>
              <a:rPr lang="zh-TW" altLang="en-US" dirty="0"/>
              <a:t>相等</a:t>
            </a:r>
            <a:r>
              <a:rPr lang="en-US" altLang="zh-TW" dirty="0"/>
              <a:t> steps(1, start)</a:t>
            </a:r>
          </a:p>
          <a:p>
            <a:pPr lvl="1"/>
            <a:r>
              <a:rPr lang="en-US" altLang="zh-TW" dirty="0"/>
              <a:t>step-end </a:t>
            </a:r>
            <a:r>
              <a:rPr lang="zh-TW" altLang="en-US" dirty="0"/>
              <a:t>相等</a:t>
            </a:r>
            <a:r>
              <a:rPr lang="en-US" altLang="zh-TW" dirty="0"/>
              <a:t> steps(1, end)</a:t>
            </a:r>
          </a:p>
          <a:p>
            <a:pPr lvl="1"/>
            <a:r>
              <a:rPr lang="en-US" altLang="zh-TW" dirty="0"/>
              <a:t>cubic-</a:t>
            </a:r>
            <a:r>
              <a:rPr lang="en-US" altLang="zh-TW" dirty="0" err="1"/>
              <a:t>bezier</a:t>
            </a:r>
            <a:r>
              <a:rPr lang="en-US" altLang="zh-TW" dirty="0"/>
              <a:t>: </a:t>
            </a:r>
            <a:r>
              <a:rPr lang="zh-TW" altLang="en-US" dirty="0"/>
              <a:t>自訂加速度</a:t>
            </a:r>
            <a:endParaRPr lang="en-US" altLang="zh-TW" dirty="0"/>
          </a:p>
          <a:p>
            <a:pPr lvl="2"/>
            <a:r>
              <a:rPr lang="en-US" altLang="zh-TW" dirty="0"/>
              <a:t>http://cubic-</a:t>
            </a:r>
            <a:r>
              <a:rPr lang="en-US" altLang="zh-TW" dirty="0" err="1"/>
              <a:t>bezier.com</a:t>
            </a:r>
            <a:r>
              <a:rPr lang="en-US" altLang="zh-TW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58871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985740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zh-TW" altLang="en-US" dirty="0" smtClean="0"/>
              <a:t>不是要背多少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而是要記得有哪些關鍵字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91501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 steps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steps(n, [start, end])</a:t>
            </a:r>
          </a:p>
          <a:p>
            <a:r>
              <a:rPr kumimoji="1" lang="en-US" altLang="zh-TW" dirty="0"/>
              <a:t>n </a:t>
            </a:r>
            <a:r>
              <a:rPr kumimoji="1" lang="zh-TW" altLang="en-US" dirty="0"/>
              <a:t>代表有幾個步驟</a:t>
            </a:r>
            <a:r>
              <a:rPr kumimoji="1" lang="en-US" altLang="zh-TW" dirty="0"/>
              <a:t>, </a:t>
            </a:r>
            <a:r>
              <a:rPr kumimoji="1" lang="zh-TW" altLang="en-US" dirty="0"/>
              <a:t>後面的</a:t>
            </a:r>
            <a:r>
              <a:rPr kumimoji="1" lang="en-US" altLang="zh-TW" dirty="0"/>
              <a:t> start </a:t>
            </a:r>
            <a:r>
              <a:rPr kumimoji="1" lang="zh-TW" altLang="en-US" dirty="0"/>
              <a:t>跟</a:t>
            </a:r>
            <a:r>
              <a:rPr kumimoji="1" lang="en-US" altLang="zh-TW" dirty="0"/>
              <a:t> end </a:t>
            </a:r>
            <a:r>
              <a:rPr kumimoji="1" lang="zh-TW" altLang="en-US" dirty="0"/>
              <a:t>代表動畫開始階段，沒有寫預設為</a:t>
            </a:r>
            <a:r>
              <a:rPr kumimoji="1" lang="en-US" altLang="zh-TW" dirty="0"/>
              <a:t> end</a:t>
            </a:r>
          </a:p>
          <a:p>
            <a:r>
              <a:rPr kumimoji="1" lang="zh-TW" altLang="en-US" dirty="0"/>
              <a:t>可以用來做</a:t>
            </a:r>
            <a:r>
              <a:rPr kumimoji="1" lang="en-US" altLang="zh-TW" dirty="0"/>
              <a:t> sprite </a:t>
            </a:r>
            <a:r>
              <a:rPr kumimoji="1" lang="zh-TW" altLang="en-US" dirty="0"/>
              <a:t>動畫</a:t>
            </a:r>
            <a:endParaRPr kumimoji="1" lang="en-US" altLang="zh-TW" dirty="0"/>
          </a:p>
          <a:p>
            <a:r>
              <a:rPr kumimoji="1" lang="en-US" altLang="zh-TW" dirty="0"/>
              <a:t>Ex: animation-</a:t>
            </a:r>
            <a:r>
              <a:rPr kumimoji="1" lang="en-US" altLang="zh-TW" dirty="0" err="1"/>
              <a:t>steps.html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27842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t_ste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50" y="0"/>
            <a:ext cx="64389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694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animation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合併</a:t>
            </a:r>
            <a:endParaRPr kumimoji="1" lang="en-US" altLang="zh-TW" dirty="0"/>
          </a:p>
          <a:p>
            <a:pPr lvl="1"/>
            <a:r>
              <a:rPr lang="en-US" altLang="zh-TW" dirty="0"/>
              <a:t>animation: name 5s linear 2s infinite alternate;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10016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一次執行多個動畫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,</a:t>
            </a:r>
            <a:r>
              <a:rPr lang="zh-TW" altLang="en-US" dirty="0"/>
              <a:t> 分開</a:t>
            </a:r>
            <a:endParaRPr lang="en-US" altLang="zh-TW" dirty="0"/>
          </a:p>
          <a:p>
            <a:r>
              <a:rPr lang="zh-TW" altLang="en-US" dirty="0"/>
              <a:t>例</a:t>
            </a:r>
            <a:r>
              <a:rPr lang="en-US" altLang="zh-TW" dirty="0"/>
              <a:t>: name 5s linear, name2 </a:t>
            </a:r>
            <a:r>
              <a:rPr lang="en-US" altLang="zh-TW"/>
              <a:t>5s ease</a:t>
            </a:r>
            <a:endParaRPr lang="zh-TW" altLang="en-US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產生器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https://daneden.github.io/animate.css/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488528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Ex7</a:t>
            </a:r>
            <a:endParaRPr kumimoji="1" lang="zh-TW" altLang="en-US" dirty="0"/>
          </a:p>
        </p:txBody>
      </p:sp>
      <p:pic>
        <p:nvPicPr>
          <p:cNvPr id="4" name="圖片 3" descr="cloth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3" y="2583410"/>
            <a:ext cx="7992914" cy="3131839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32076"/>
          </a:xfrm>
        </p:spPr>
        <p:txBody>
          <a:bodyPr>
            <a:normAutofit/>
          </a:bodyPr>
          <a:lstStyle/>
          <a:p>
            <a:r>
              <a:rPr lang="zh-TW" altLang="en-US" dirty="0"/>
              <a:t>用</a:t>
            </a:r>
            <a:r>
              <a:rPr lang="en-US" altLang="zh-TW" dirty="0"/>
              <a:t> animation </a:t>
            </a:r>
            <a:r>
              <a:rPr lang="zh-TW" altLang="en-US" dirty="0"/>
              <a:t>做衣服飄動的效果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471753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Ex7-2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/>
              <a:t>用</a:t>
            </a:r>
            <a:r>
              <a:rPr lang="en-US" altLang="zh-TW" dirty="0"/>
              <a:t> sprite </a:t>
            </a:r>
            <a:r>
              <a:rPr lang="zh-TW" altLang="en-US" dirty="0"/>
              <a:t>作一隻會動的貓，並在移到上面的時候暫停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 animation-play-state)</a:t>
            </a:r>
          </a:p>
        </p:txBody>
      </p:sp>
      <p:pic>
        <p:nvPicPr>
          <p:cNvPr id="4" name="圖片 3" descr="catwalk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60" y="2791726"/>
            <a:ext cx="3242861" cy="34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578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b="1" dirty="0"/>
              <a:t>APNG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APNG</a:t>
            </a:r>
            <a:r>
              <a:rPr lang="zh-TW" altLang="en-US" dirty="0"/>
              <a:t>（</a:t>
            </a:r>
            <a:r>
              <a:rPr lang="en-US" altLang="zh-TW" dirty="0"/>
              <a:t>Animated Portable Network Graphics</a:t>
            </a:r>
            <a:r>
              <a:rPr lang="zh-TW" altLang="en-US" dirty="0"/>
              <a:t>）格式是</a:t>
            </a:r>
            <a:r>
              <a:rPr lang="en-US" altLang="zh-TW" dirty="0"/>
              <a:t>PNG</a:t>
            </a:r>
            <a:r>
              <a:rPr lang="zh-TW" altLang="en-US" dirty="0"/>
              <a:t>的點陣圖動畫擴充功能，但未獲</a:t>
            </a:r>
            <a:r>
              <a:rPr lang="en-US" altLang="zh-TW" dirty="0"/>
              <a:t>PNG</a:t>
            </a:r>
            <a:r>
              <a:rPr lang="zh-TW" altLang="en-US" dirty="0"/>
              <a:t>組織官方認可。其擴充功能方法類似</a:t>
            </a:r>
            <a:r>
              <a:rPr lang="en-US" altLang="zh-TW" dirty="0"/>
              <a:t>GIF 89a</a:t>
            </a:r>
            <a:r>
              <a:rPr lang="zh-TW" altLang="en-US" dirty="0"/>
              <a:t>，仍對原版</a:t>
            </a:r>
            <a:r>
              <a:rPr lang="en-US" altLang="zh-TW" dirty="0"/>
              <a:t>PNG</a:t>
            </a:r>
            <a:r>
              <a:rPr lang="zh-TW" altLang="en-US" dirty="0"/>
              <a:t>保持向下相容。</a:t>
            </a:r>
            <a:r>
              <a:rPr lang="en-US" altLang="zh-TW" dirty="0"/>
              <a:t>APNG</a:t>
            </a:r>
            <a:r>
              <a:rPr lang="zh-TW" altLang="en-US" dirty="0"/>
              <a:t>第</a:t>
            </a:r>
            <a:r>
              <a:rPr lang="en-US" altLang="zh-TW" dirty="0"/>
              <a:t>1</a:t>
            </a:r>
            <a:r>
              <a:rPr lang="zh-TW" altLang="en-US" dirty="0"/>
              <a:t>影格為標準</a:t>
            </a:r>
            <a:r>
              <a:rPr lang="en-US" altLang="zh-TW" dirty="0"/>
              <a:t>PNG</a:t>
            </a:r>
            <a:r>
              <a:rPr lang="zh-TW" altLang="en-US" dirty="0"/>
              <a:t>圖像，剩餘的動畫和影格速等資料放在</a:t>
            </a:r>
            <a:r>
              <a:rPr lang="en-US" altLang="zh-TW" dirty="0"/>
              <a:t>PNG</a:t>
            </a:r>
            <a:r>
              <a:rPr lang="zh-TW" altLang="en-US" dirty="0"/>
              <a:t>擴充功能資料塊，因此只支援原版</a:t>
            </a:r>
            <a:r>
              <a:rPr lang="en-US" altLang="zh-TW" dirty="0"/>
              <a:t>PNG</a:t>
            </a:r>
            <a:r>
              <a:rPr lang="zh-TW" altLang="en-US" dirty="0"/>
              <a:t>的軟體會正確顯示第</a:t>
            </a:r>
            <a:r>
              <a:rPr lang="en-US" altLang="zh-TW" dirty="0"/>
              <a:t>1</a:t>
            </a:r>
            <a:r>
              <a:rPr lang="zh-TW" altLang="en-US" dirty="0"/>
              <a:t>影格。</a:t>
            </a:r>
            <a:r>
              <a:rPr lang="en-US" altLang="zh-TW" dirty="0"/>
              <a:t>APNG</a:t>
            </a:r>
            <a:r>
              <a:rPr lang="zh-TW" altLang="en-US" dirty="0"/>
              <a:t>與</a:t>
            </a:r>
            <a:r>
              <a:rPr lang="en-US" altLang="zh-TW" dirty="0"/>
              <a:t>Mozilla</a:t>
            </a:r>
            <a:r>
              <a:rPr lang="zh-TW" altLang="en-US" dirty="0"/>
              <a:t>社群關係密切，格式標準文件設在</a:t>
            </a:r>
            <a:r>
              <a:rPr lang="en-US" altLang="zh-TW" dirty="0"/>
              <a:t>Mozilla</a:t>
            </a:r>
            <a:r>
              <a:rPr lang="zh-TW" altLang="en-US" dirty="0"/>
              <a:t>網站。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58539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APNG</a:t>
            </a:r>
            <a:endParaRPr kumimoji="1" lang="zh-TW" altLang="en-US" dirty="0"/>
          </a:p>
        </p:txBody>
      </p:sp>
      <p:pic>
        <p:nvPicPr>
          <p:cNvPr id="4" name="圖片 3" descr="Spr_6x_3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2" y="1837806"/>
            <a:ext cx="1848064" cy="12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125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Ex7-3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39452"/>
          </a:xfrm>
        </p:spPr>
        <p:txBody>
          <a:bodyPr/>
          <a:lstStyle/>
          <a:p>
            <a:r>
              <a:rPr kumimoji="1" lang="zh-TW" altLang="en-US" dirty="0"/>
              <a:t>利用</a:t>
            </a:r>
            <a:r>
              <a:rPr kumimoji="1" lang="en-US" altLang="zh-TW" dirty="0"/>
              <a:t> animation </a:t>
            </a:r>
            <a:r>
              <a:rPr kumimoji="1" lang="zh-TW" altLang="en-US" dirty="0"/>
              <a:t>製作運行軌跡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提示</a:t>
            </a:r>
            <a:r>
              <a:rPr kumimoji="1" lang="en-US" altLang="zh-TW" dirty="0"/>
              <a:t>: </a:t>
            </a:r>
            <a:r>
              <a:rPr kumimoji="1" lang="zh-TW" altLang="en-US" dirty="0"/>
              <a:t>使用</a:t>
            </a:r>
            <a:r>
              <a:rPr kumimoji="1" lang="en-US" altLang="zh-TW" dirty="0"/>
              <a:t> position </a:t>
            </a:r>
            <a:r>
              <a:rPr kumimoji="1" lang="zh-TW" altLang="en-US" dirty="0"/>
              <a:t>設定各個星體位置</a:t>
            </a:r>
          </a:p>
        </p:txBody>
      </p:sp>
      <p:pic>
        <p:nvPicPr>
          <p:cNvPr id="5" name="圖片 4" descr="orb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11" y="2707853"/>
            <a:ext cx="5098363" cy="38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5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eb6f566c6458f0985483aeefbfb7db7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27" y="792245"/>
            <a:ext cx="5931346" cy="33376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4018264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zh-TW" altLang="en-US" dirty="0" smtClean="0"/>
              <a:t>沒辦法成為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google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工程師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也要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google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到成為工程師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20800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Ex7-4</a:t>
            </a:r>
            <a:endParaRPr kumimoji="1"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/>
              <a:t>用</a:t>
            </a:r>
            <a:r>
              <a:rPr lang="en-US" altLang="zh-TW" dirty="0"/>
              <a:t> animation </a:t>
            </a:r>
            <a:r>
              <a:rPr lang="zh-TW" altLang="en-US" dirty="0"/>
              <a:t>再做一次進度條動畫</a:t>
            </a:r>
            <a:endParaRPr lang="en-US" altLang="zh-TW" dirty="0"/>
          </a:p>
        </p:txBody>
      </p:sp>
      <p:pic>
        <p:nvPicPr>
          <p:cNvPr id="4" name="圖片 3" descr="progressba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1" y="2636329"/>
            <a:ext cx="8290400" cy="5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46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Filter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CSS </a:t>
            </a:r>
            <a:r>
              <a:rPr kumimoji="1" lang="zh-TW" altLang="en-US" dirty="0"/>
              <a:t>濾鏡效果，常用在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img</a:t>
            </a:r>
            <a:r>
              <a:rPr kumimoji="1" lang="en-US" altLang="zh-TW" dirty="0"/>
              <a:t> </a:t>
            </a:r>
            <a:r>
              <a:rPr kumimoji="1" lang="zh-TW" altLang="en-US" dirty="0"/>
              <a:t>上</a:t>
            </a:r>
            <a:endParaRPr kumimoji="1" lang="en-US" altLang="zh-TW" dirty="0"/>
          </a:p>
          <a:p>
            <a:r>
              <a:rPr kumimoji="1" lang="zh-TW" altLang="en-US" dirty="0"/>
              <a:t>包含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/>
              <a:t>blur(</a:t>
            </a:r>
            <a:r>
              <a:rPr kumimoji="1" lang="en-US" altLang="zh-TW" dirty="0" err="1"/>
              <a:t>px</a:t>
            </a:r>
            <a:r>
              <a:rPr kumimoji="1" lang="en-US" altLang="zh-TW" dirty="0"/>
              <a:t>): </a:t>
            </a:r>
            <a:r>
              <a:rPr kumimoji="1" lang="zh-TW" altLang="en-US" dirty="0"/>
              <a:t>模糊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brightness(%): </a:t>
            </a:r>
            <a:r>
              <a:rPr kumimoji="1" lang="zh-TW" altLang="en-US" dirty="0"/>
              <a:t>亮度</a:t>
            </a:r>
            <a:endParaRPr kumimoji="1" lang="en-US" altLang="zh-TW" dirty="0"/>
          </a:p>
          <a:p>
            <a:pPr lvl="1"/>
            <a:r>
              <a:rPr lang="en-US" altLang="zh-TW" dirty="0"/>
              <a:t>contrast(%):</a:t>
            </a:r>
            <a:r>
              <a:rPr lang="zh-TW" altLang="en-US" dirty="0"/>
              <a:t>對比</a:t>
            </a:r>
            <a:endParaRPr lang="en-US" altLang="zh-TW" dirty="0"/>
          </a:p>
          <a:p>
            <a:pPr lvl="1"/>
            <a:r>
              <a:rPr kumimoji="1" lang="en-US" altLang="zh-TW" dirty="0"/>
              <a:t>drop-shadow(</a:t>
            </a:r>
            <a:r>
              <a:rPr lang="en-US" altLang="zh-TW" i="1" dirty="0"/>
              <a:t>h-shadow v-shadow blur spread color</a:t>
            </a:r>
            <a:r>
              <a:rPr kumimoji="1" lang="en-US" altLang="zh-TW" dirty="0"/>
              <a:t>): </a:t>
            </a:r>
            <a:r>
              <a:rPr kumimoji="1" lang="zh-TW" altLang="en-US" dirty="0"/>
              <a:t>陰影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grayscale</a:t>
            </a:r>
            <a:r>
              <a:rPr kumimoji="1" lang="en-US" altLang="zh-TW" dirty="0"/>
              <a:t>(%): </a:t>
            </a:r>
            <a:r>
              <a:rPr kumimoji="1" lang="zh-TW" altLang="en-US" dirty="0"/>
              <a:t>灰階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hue-rotate(</a:t>
            </a:r>
            <a:r>
              <a:rPr lang="en-US" altLang="zh-TW" i="1" dirty="0" err="1"/>
              <a:t>deg</a:t>
            </a:r>
            <a:r>
              <a:rPr kumimoji="1" lang="en-US" altLang="zh-TW" dirty="0"/>
              <a:t>): </a:t>
            </a:r>
            <a:r>
              <a:rPr kumimoji="1" lang="zh-TW" altLang="en-US" dirty="0"/>
              <a:t>色相變換</a:t>
            </a:r>
            <a:endParaRPr kumimoji="1" lang="en-US" altLang="zh-TW" dirty="0"/>
          </a:p>
          <a:p>
            <a:pPr lvl="1"/>
            <a:r>
              <a:rPr lang="en-US" altLang="zh-TW" dirty="0"/>
              <a:t>invert(%): </a:t>
            </a:r>
            <a:r>
              <a:rPr lang="zh-TW" altLang="en-US" dirty="0"/>
              <a:t>負片</a:t>
            </a:r>
            <a:endParaRPr lang="en-US" altLang="zh-TW" dirty="0"/>
          </a:p>
          <a:p>
            <a:pPr lvl="1"/>
            <a:r>
              <a:rPr lang="en-US" altLang="zh-TW" dirty="0"/>
              <a:t>saturate(%): </a:t>
            </a:r>
            <a:r>
              <a:rPr lang="zh-TW" altLang="en-US" dirty="0"/>
              <a:t>飽和度</a:t>
            </a:r>
            <a:endParaRPr lang="en-US" altLang="zh-TW" dirty="0"/>
          </a:p>
          <a:p>
            <a:pPr lvl="1"/>
            <a:r>
              <a:rPr lang="en-US" altLang="zh-TW" dirty="0"/>
              <a:t>sepia(%):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3504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blur(</a:t>
            </a:r>
            <a:r>
              <a:rPr kumimoji="1" lang="en-US" altLang="zh-TW" dirty="0" err="1"/>
              <a:t>px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模糊程度，預設為</a:t>
            </a:r>
            <a:r>
              <a:rPr kumimoji="1" lang="en-US" altLang="zh-TW" dirty="0"/>
              <a:t> 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5598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brightness(%)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亮度</a:t>
            </a:r>
            <a:endParaRPr kumimoji="1" lang="en-US" altLang="zh-TW" dirty="0"/>
          </a:p>
          <a:p>
            <a:r>
              <a:rPr kumimoji="1" lang="zh-TW" altLang="en-US" dirty="0"/>
              <a:t>預設為</a:t>
            </a:r>
            <a:r>
              <a:rPr kumimoji="1" lang="en-US" altLang="zh-TW" dirty="0"/>
              <a:t> 100%</a:t>
            </a:r>
            <a:r>
              <a:rPr kumimoji="1" lang="zh-TW" altLang="en-US" dirty="0"/>
              <a:t>，大於會更亮，</a:t>
            </a:r>
            <a:r>
              <a:rPr kumimoji="1" lang="en-US" altLang="zh-TW" dirty="0"/>
              <a:t>0</a:t>
            </a:r>
            <a:r>
              <a:rPr kumimoji="1" lang="zh-TW" altLang="en-US" dirty="0"/>
              <a:t>則為全黑</a:t>
            </a:r>
          </a:p>
        </p:txBody>
      </p:sp>
    </p:spTree>
    <p:extLst>
      <p:ext uri="{BB962C8B-B14F-4D97-AF65-F5344CB8AC3E}">
        <p14:creationId xmlns:p14="http://schemas.microsoft.com/office/powerpoint/2010/main" val="4976119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contrast(%)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對比</a:t>
            </a:r>
            <a:endParaRPr kumimoji="1" lang="en-US" altLang="zh-TW" dirty="0"/>
          </a:p>
          <a:p>
            <a:r>
              <a:rPr kumimoji="1" lang="zh-TW" altLang="en-US" dirty="0"/>
              <a:t>預設為</a:t>
            </a:r>
            <a:r>
              <a:rPr kumimoji="1" lang="en-US" altLang="zh-TW" dirty="0"/>
              <a:t> 100%</a:t>
            </a:r>
            <a:r>
              <a:rPr kumimoji="1" lang="zh-TW" altLang="en-US" dirty="0"/>
              <a:t>，大於則對比加強，</a:t>
            </a:r>
            <a:r>
              <a:rPr kumimoji="1" lang="en-US" altLang="zh-TW" dirty="0"/>
              <a:t>0</a:t>
            </a:r>
            <a:r>
              <a:rPr kumimoji="1" lang="zh-TW" altLang="en-US" dirty="0"/>
              <a:t>時為黑</a:t>
            </a:r>
          </a:p>
        </p:txBody>
      </p:sp>
    </p:spTree>
    <p:extLst>
      <p:ext uri="{BB962C8B-B14F-4D97-AF65-F5344CB8AC3E}">
        <p14:creationId xmlns:p14="http://schemas.microsoft.com/office/powerpoint/2010/main" val="21966772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drop-shadow(</a:t>
            </a:r>
            <a:r>
              <a:rPr lang="en-US" altLang="zh-TW" sz="2400" i="1" dirty="0"/>
              <a:t>h-shadow v-shadow blur spread color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類似</a:t>
            </a:r>
            <a:r>
              <a:rPr kumimoji="1" lang="en-US" altLang="zh-TW" dirty="0"/>
              <a:t> box-shadow </a:t>
            </a:r>
            <a:r>
              <a:rPr kumimoji="1" lang="zh-TW" altLang="en-US" dirty="0"/>
              <a:t>，但可加在不規則形狀上</a:t>
            </a:r>
          </a:p>
        </p:txBody>
      </p:sp>
    </p:spTree>
    <p:extLst>
      <p:ext uri="{BB962C8B-B14F-4D97-AF65-F5344CB8AC3E}">
        <p14:creationId xmlns:p14="http://schemas.microsoft.com/office/powerpoint/2010/main" val="9842512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grayscale</a:t>
            </a:r>
            <a:r>
              <a:rPr lang="en-US" altLang="zh-TW" dirty="0"/>
              <a:t>(%)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灰階</a:t>
            </a:r>
            <a:endParaRPr kumimoji="1" lang="en-US" altLang="zh-TW" dirty="0"/>
          </a:p>
          <a:p>
            <a:r>
              <a:rPr kumimoji="1" lang="en-US" altLang="zh-TW" dirty="0"/>
              <a:t>0%</a:t>
            </a:r>
            <a:r>
              <a:rPr kumimoji="1" lang="zh-TW" altLang="en-US" dirty="0"/>
              <a:t>為預設值，</a:t>
            </a:r>
            <a:r>
              <a:rPr kumimoji="1" lang="en-US" altLang="zh-TW" dirty="0"/>
              <a:t>100%</a:t>
            </a:r>
            <a:r>
              <a:rPr kumimoji="1" lang="zh-TW" altLang="en-US" dirty="0"/>
              <a:t>則完全去除飽和度</a:t>
            </a:r>
          </a:p>
        </p:txBody>
      </p:sp>
    </p:spTree>
    <p:extLst>
      <p:ext uri="{BB962C8B-B14F-4D97-AF65-F5344CB8AC3E}">
        <p14:creationId xmlns:p14="http://schemas.microsoft.com/office/powerpoint/2010/main" val="16120319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hue-rotate(</a:t>
            </a:r>
            <a:r>
              <a:rPr lang="en-US" altLang="zh-TW" dirty="0" err="1"/>
              <a:t>deg</a:t>
            </a:r>
            <a:r>
              <a:rPr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色階</a:t>
            </a:r>
            <a:endParaRPr kumimoji="1" lang="en-US" altLang="zh-TW" dirty="0"/>
          </a:p>
          <a:p>
            <a:r>
              <a:rPr kumimoji="1" lang="en-US" altLang="zh-TW" dirty="0"/>
              <a:t>0deg </a:t>
            </a:r>
            <a:r>
              <a:rPr kumimoji="1" lang="zh-TW" altLang="en-US" dirty="0"/>
              <a:t>為預設值</a:t>
            </a:r>
          </a:p>
        </p:txBody>
      </p:sp>
    </p:spTree>
    <p:extLst>
      <p:ext uri="{BB962C8B-B14F-4D97-AF65-F5344CB8AC3E}">
        <p14:creationId xmlns:p14="http://schemas.microsoft.com/office/powerpoint/2010/main" val="3954460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Invert(%)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負片效果</a:t>
            </a:r>
            <a:endParaRPr kumimoji="1" lang="en-US" altLang="zh-TW" dirty="0"/>
          </a:p>
          <a:p>
            <a:r>
              <a:rPr kumimoji="1" lang="en-US" altLang="zh-TW" dirty="0"/>
              <a:t>0</a:t>
            </a:r>
            <a:r>
              <a:rPr kumimoji="1" lang="zh-TW" altLang="en-US" dirty="0"/>
              <a:t>為預設值，</a:t>
            </a:r>
            <a:r>
              <a:rPr kumimoji="1" lang="en-US" altLang="zh-TW" dirty="0"/>
              <a:t>100%</a:t>
            </a:r>
            <a:r>
              <a:rPr kumimoji="1" lang="zh-TW" altLang="en-US" dirty="0"/>
              <a:t>為完全負片效果</a:t>
            </a:r>
          </a:p>
        </p:txBody>
      </p:sp>
    </p:spTree>
    <p:extLst>
      <p:ext uri="{BB962C8B-B14F-4D97-AF65-F5344CB8AC3E}">
        <p14:creationId xmlns:p14="http://schemas.microsoft.com/office/powerpoint/2010/main" val="12654483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saturate(%)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飽和度</a:t>
            </a:r>
            <a:endParaRPr kumimoji="1" lang="en-US" altLang="zh-TW" dirty="0"/>
          </a:p>
          <a:p>
            <a:r>
              <a:rPr kumimoji="1" lang="zh-TW" altLang="en-US" dirty="0"/>
              <a:t>預設為</a:t>
            </a:r>
            <a:r>
              <a:rPr kumimoji="1" lang="en-US" altLang="zh-TW" dirty="0"/>
              <a:t> 100%</a:t>
            </a:r>
            <a:r>
              <a:rPr kumimoji="1" lang="zh-TW" altLang="en-US" dirty="0"/>
              <a:t>，</a:t>
            </a:r>
            <a:r>
              <a:rPr kumimoji="1" lang="en-US" altLang="zh-TW" dirty="0"/>
              <a:t>0</a:t>
            </a:r>
            <a:r>
              <a:rPr kumimoji="1" lang="zh-TW" altLang="en-US" dirty="0"/>
              <a:t>為去除飽和度，可以超過</a:t>
            </a:r>
            <a:r>
              <a:rPr kumimoji="1" lang="en-US" altLang="zh-TW" dirty="0"/>
              <a:t> 100%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339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border-radius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border-radius</a:t>
            </a:r>
          </a:p>
          <a:p>
            <a:pPr lvl="1"/>
            <a:r>
              <a:rPr kumimoji="1" lang="zh-TW" altLang="en-US" dirty="0"/>
              <a:t>基本用法</a:t>
            </a:r>
            <a:r>
              <a:rPr kumimoji="1" lang="en-US" altLang="zh-TW" dirty="0"/>
              <a:t> border-</a:t>
            </a:r>
            <a:r>
              <a:rPr kumimoji="1" lang="en-US" altLang="zh-TW" dirty="0" err="1"/>
              <a:t>raidus</a:t>
            </a:r>
            <a:r>
              <a:rPr kumimoji="1" lang="en-US" altLang="zh-TW" dirty="0"/>
              <a:t>: 50px;</a:t>
            </a:r>
          </a:p>
          <a:p>
            <a:pPr lvl="1"/>
            <a:r>
              <a:rPr kumimoji="1" lang="zh-TW" altLang="en-US" dirty="0"/>
              <a:t>各別給值</a:t>
            </a:r>
            <a:r>
              <a:rPr kumimoji="1" lang="en-US" altLang="zh-TW" dirty="0"/>
              <a:t> border-radius: 10px 20px 30px 40px;</a:t>
            </a:r>
          </a:p>
          <a:p>
            <a:pPr lvl="1"/>
            <a:r>
              <a:rPr kumimoji="1" lang="zh-TW" altLang="en-US" dirty="0"/>
              <a:t>三個值</a:t>
            </a:r>
            <a:r>
              <a:rPr kumimoji="1" lang="en-US" altLang="zh-TW" dirty="0"/>
              <a:t> </a:t>
            </a:r>
          </a:p>
          <a:p>
            <a:pPr lvl="1"/>
            <a:r>
              <a:rPr kumimoji="1" lang="zh-TW" altLang="en-US" dirty="0"/>
              <a:t>兩個值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分數值</a:t>
            </a:r>
            <a:r>
              <a:rPr kumimoji="1" lang="en-US" altLang="zh-TW" dirty="0"/>
              <a:t> border-radius: 10px/40px;</a:t>
            </a:r>
          </a:p>
          <a:p>
            <a:pPr lvl="1"/>
            <a:r>
              <a:rPr kumimoji="1" lang="zh-TW" altLang="en-US" dirty="0"/>
              <a:t>百分比</a:t>
            </a:r>
            <a:r>
              <a:rPr kumimoji="1" lang="en-US" altLang="zh-TW" dirty="0"/>
              <a:t> border-radius: 50%;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04797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sepia(%)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預設為</a:t>
            </a:r>
            <a:r>
              <a:rPr kumimoji="1" lang="en-US" altLang="zh-TW" dirty="0"/>
              <a:t> 0%</a:t>
            </a:r>
            <a:r>
              <a:rPr kumimoji="1" lang="zh-TW" altLang="en-US" dirty="0"/>
              <a:t>，</a:t>
            </a:r>
            <a:r>
              <a:rPr kumimoji="1" lang="en-US" altLang="zh-TW" dirty="0"/>
              <a:t>100%</a:t>
            </a:r>
            <a:r>
              <a:rPr kumimoji="1" lang="zh-TW" altLang="en-US"/>
              <a:t>為完全套用變色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95948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混合寫法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zh-TW" altLang="en-US" dirty="0"/>
              <a:t>混合</a:t>
            </a:r>
            <a:r>
              <a:rPr lang="en-US" altLang="zh-TW" dirty="0"/>
              <a:t>: filter: contrast(200%) brightness(150%);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8516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Multiple Columns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-</a:t>
            </a:r>
            <a:r>
              <a:rPr kumimoji="1" lang="en-US" altLang="zh-TW" dirty="0" err="1"/>
              <a:t>webkit</a:t>
            </a:r>
            <a:r>
              <a:rPr kumimoji="1" lang="en-US" altLang="zh-TW" dirty="0"/>
              <a:t>-column-count: 3; </a:t>
            </a:r>
          </a:p>
          <a:p>
            <a:r>
              <a:rPr kumimoji="1" lang="en-US" altLang="zh-TW" dirty="0"/>
              <a:t>-</a:t>
            </a:r>
            <a:r>
              <a:rPr kumimoji="1" lang="en-US" altLang="zh-TW" dirty="0" err="1"/>
              <a:t>moz</a:t>
            </a:r>
            <a:r>
              <a:rPr kumimoji="1" lang="en-US" altLang="zh-TW" dirty="0"/>
              <a:t>-column-count: 3; </a:t>
            </a:r>
          </a:p>
          <a:p>
            <a:r>
              <a:rPr kumimoji="1" lang="en-US" altLang="zh-TW" dirty="0"/>
              <a:t>column-count: 3;</a:t>
            </a:r>
            <a:endParaRPr kumimoji="1" lang="zh-TW" altLang="en-US" dirty="0"/>
          </a:p>
        </p:txBody>
      </p:sp>
      <p:pic>
        <p:nvPicPr>
          <p:cNvPr id="4" name="圖片 3" descr="colum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3529885"/>
            <a:ext cx="7978911" cy="12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87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Multiple Columns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column-count: number</a:t>
            </a:r>
          </a:p>
          <a:p>
            <a:pPr lvl="1"/>
            <a:r>
              <a:rPr kumimoji="1" lang="zh-TW" altLang="en-US" dirty="0"/>
              <a:t>欄位切割數</a:t>
            </a:r>
            <a:endParaRPr kumimoji="1" lang="en-US" altLang="zh-TW" dirty="0"/>
          </a:p>
          <a:p>
            <a:r>
              <a:rPr kumimoji="1" lang="en-US" altLang="zh-TW" dirty="0"/>
              <a:t>column-gap: </a:t>
            </a:r>
            <a:r>
              <a:rPr lang="en-US" altLang="zh-TW" i="1" dirty="0" err="1"/>
              <a:t>length</a:t>
            </a:r>
            <a:r>
              <a:rPr lang="en-US" altLang="zh-TW" dirty="0" err="1"/>
              <a:t>|normal|initial|inherit</a:t>
            </a:r>
            <a:endParaRPr lang="en-US" altLang="zh-TW" dirty="0"/>
          </a:p>
          <a:p>
            <a:pPr lvl="1"/>
            <a:r>
              <a:rPr kumimoji="1" lang="zh-TW" altLang="en-US" dirty="0"/>
              <a:t>欄位間距離</a:t>
            </a:r>
          </a:p>
          <a:p>
            <a:r>
              <a:rPr kumimoji="1" lang="en-US" altLang="zh-TW" dirty="0"/>
              <a:t>column-width: </a:t>
            </a:r>
            <a:r>
              <a:rPr lang="en-US" altLang="zh-TW" dirty="0" err="1"/>
              <a:t>auto|</a:t>
            </a:r>
            <a:r>
              <a:rPr lang="en-US" altLang="zh-TW" i="1" dirty="0" err="1"/>
              <a:t>length</a:t>
            </a:r>
            <a:r>
              <a:rPr lang="en-US" altLang="zh-TW" dirty="0" err="1"/>
              <a:t>|initial|inherit</a:t>
            </a:r>
            <a:endParaRPr lang="en-US" altLang="zh-TW" dirty="0"/>
          </a:p>
          <a:p>
            <a:pPr lvl="1"/>
            <a:r>
              <a:rPr kumimoji="1" lang="zh-TW" altLang="en-US" dirty="0"/>
              <a:t>欄位寬度切割</a:t>
            </a:r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332424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Multiple Columns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column-span: </a:t>
            </a:r>
            <a:r>
              <a:rPr lang="en-US" altLang="zh-TW" dirty="0"/>
              <a:t>1|all|initial|inherit</a:t>
            </a:r>
          </a:p>
          <a:p>
            <a:pPr lvl="1"/>
            <a:r>
              <a:rPr kumimoji="1" lang="en-US" altLang="zh-TW" dirty="0" err="1"/>
              <a:t>ie</a:t>
            </a:r>
            <a:r>
              <a:rPr kumimoji="1" lang="en-US" altLang="zh-TW" dirty="0"/>
              <a:t> </a:t>
            </a:r>
            <a:r>
              <a:rPr kumimoji="1" lang="zh-TW" altLang="en-US" dirty="0"/>
              <a:t>跟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firefox</a:t>
            </a:r>
            <a:r>
              <a:rPr kumimoji="1" lang="en-US" altLang="zh-TW" dirty="0"/>
              <a:t> </a:t>
            </a:r>
            <a:r>
              <a:rPr kumimoji="1" lang="zh-TW" altLang="en-US" dirty="0"/>
              <a:t>不支援</a:t>
            </a:r>
            <a:r>
              <a:rPr kumimoji="1" lang="en-US" altLang="zh-TW" dirty="0"/>
              <a:t> </a:t>
            </a:r>
          </a:p>
        </p:txBody>
      </p:sp>
      <p:pic>
        <p:nvPicPr>
          <p:cNvPr id="7" name="圖片 6" descr="螢幕快照 2017-05-05 上午9.2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8" y="2796331"/>
            <a:ext cx="6513118" cy="1698378"/>
          </a:xfrm>
          <a:prstGeom prst="rect">
            <a:avLst/>
          </a:prstGeom>
        </p:spPr>
      </p:pic>
      <p:pic>
        <p:nvPicPr>
          <p:cNvPr id="8" name="圖片 7" descr="螢幕快照 2017-05-05 上午9.24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1" y="4569224"/>
            <a:ext cx="6202466" cy="197316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620594" y="345473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default</a:t>
            </a:r>
            <a:endParaRPr kumimoji="1"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620594" y="5423850"/>
            <a:ext cx="41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all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0922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Multiple Columns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column-fill: </a:t>
            </a:r>
            <a:r>
              <a:rPr lang="en-US" altLang="zh-TW" dirty="0" err="1"/>
              <a:t>balance|auto|initial|inherit</a:t>
            </a:r>
            <a:endParaRPr lang="en-US" altLang="zh-TW" dirty="0"/>
          </a:p>
          <a:p>
            <a:pPr lvl="1"/>
            <a:r>
              <a:rPr kumimoji="1" lang="zh-TW" altLang="en-US" dirty="0"/>
              <a:t>內容是否平均分散於區塊內</a:t>
            </a:r>
            <a:endParaRPr kumimoji="1" lang="en-US" altLang="zh-TW" dirty="0"/>
          </a:p>
        </p:txBody>
      </p:sp>
      <p:pic>
        <p:nvPicPr>
          <p:cNvPr id="4" name="圖片 3" descr="螢幕快照 2017-05-05 上午9.09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73" y="3317455"/>
            <a:ext cx="4220582" cy="1795872"/>
          </a:xfrm>
          <a:prstGeom prst="rect">
            <a:avLst/>
          </a:prstGeom>
        </p:spPr>
      </p:pic>
      <p:pic>
        <p:nvPicPr>
          <p:cNvPr id="5" name="圖片 4" descr="螢幕快照 2017-05-05 上午9.09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0" y="3799066"/>
            <a:ext cx="4341422" cy="67784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14694" y="4743995"/>
            <a:ext cx="92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balance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824678" y="5134309"/>
            <a:ext cx="59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auto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2350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Multiple Columns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column-rule: </a:t>
            </a:r>
            <a:r>
              <a:rPr lang="en-US" altLang="zh-TW" i="1" dirty="0"/>
              <a:t>column-rule-width column-rule-style </a:t>
            </a:r>
            <a:r>
              <a:rPr lang="en-US" altLang="zh-TW" i="1" dirty="0" err="1"/>
              <a:t>column-rule-color</a:t>
            </a:r>
            <a:r>
              <a:rPr lang="en-US" altLang="zh-TW" dirty="0" err="1"/>
              <a:t>|initial|inherit</a:t>
            </a:r>
            <a:endParaRPr lang="en-US" altLang="zh-TW" dirty="0"/>
          </a:p>
          <a:p>
            <a:pPr lvl="1"/>
            <a:r>
              <a:rPr kumimoji="1" lang="zh-TW" altLang="en-US" dirty="0"/>
              <a:t>欄位間邊框設定</a:t>
            </a:r>
          </a:p>
          <a:p>
            <a:r>
              <a:rPr kumimoji="1" lang="en-US" altLang="zh-TW" dirty="0"/>
              <a:t>column-rule-color: </a:t>
            </a:r>
            <a:r>
              <a:rPr lang="en-US" altLang="zh-TW" i="1" dirty="0" err="1"/>
              <a:t>color</a:t>
            </a:r>
            <a:r>
              <a:rPr lang="en-US" altLang="zh-TW" dirty="0" err="1"/>
              <a:t>|initial|inherit</a:t>
            </a:r>
            <a:endParaRPr kumimoji="1" lang="zh-TW" altLang="en-US" dirty="0"/>
          </a:p>
          <a:p>
            <a:r>
              <a:rPr kumimoji="1" lang="en-US" altLang="zh-TW" dirty="0"/>
              <a:t>column-rule-style: </a:t>
            </a:r>
            <a:r>
              <a:rPr lang="en-US" altLang="zh-TW" dirty="0"/>
              <a:t>none|hidden|dotted|dashed|solid|double|groove|ridge|inset|outset|initial|inherit</a:t>
            </a:r>
            <a:endParaRPr kumimoji="1" lang="zh-TW" altLang="en-US" dirty="0"/>
          </a:p>
          <a:p>
            <a:r>
              <a:rPr kumimoji="1" lang="en-US" altLang="zh-TW" dirty="0"/>
              <a:t>column-rule-width: </a:t>
            </a:r>
            <a:r>
              <a:rPr lang="en-US" altLang="zh-TW" dirty="0" err="1"/>
              <a:t>auto|</a:t>
            </a:r>
            <a:r>
              <a:rPr lang="en-US" altLang="zh-TW" i="1" dirty="0" err="1"/>
              <a:t>length</a:t>
            </a:r>
            <a:r>
              <a:rPr lang="en-US" altLang="zh-TW" dirty="0" err="1"/>
              <a:t>|initial|inherit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608382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Ex: </a:t>
            </a:r>
            <a:r>
              <a:rPr kumimoji="1" lang="en-US" altLang="zh-TW" dirty="0" err="1" smtClean="0"/>
              <a:t>masonry.html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 column </a:t>
            </a:r>
            <a:r>
              <a:rPr kumimoji="1" lang="zh-TW" altLang="en-US" dirty="0" smtClean="0"/>
              <a:t>製作瀑布流</a:t>
            </a:r>
            <a:r>
              <a:rPr kumimoji="1" lang="en-US" altLang="zh-TW" smtClean="0"/>
              <a:t> UI</a:t>
            </a:r>
            <a:endParaRPr kumimoji="1" lang="zh-TW" altLang="en-US" dirty="0"/>
          </a:p>
        </p:txBody>
      </p:sp>
      <p:pic>
        <p:nvPicPr>
          <p:cNvPr id="4" name="圖片 3" descr="mason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3" y="2350736"/>
            <a:ext cx="5002736" cy="39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481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User Interface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resize: </a:t>
            </a:r>
            <a:r>
              <a:rPr lang="zh-TW" altLang="en-US" dirty="0"/>
              <a:t>修改元素大小</a:t>
            </a:r>
            <a:endParaRPr lang="en-US" altLang="zh-TW" dirty="0"/>
          </a:p>
          <a:p>
            <a:pPr lvl="1"/>
            <a:r>
              <a:rPr lang="en-US" altLang="zh-TW" dirty="0" err="1"/>
              <a:t>none|both|horizontal|vertical|initial|inherit</a:t>
            </a:r>
            <a:endParaRPr lang="en-US" altLang="zh-TW" dirty="0"/>
          </a:p>
          <a:p>
            <a:pPr lvl="1"/>
            <a:r>
              <a:rPr kumimoji="1" lang="zh-TW" altLang="en-US" dirty="0"/>
              <a:t>搭配 </a:t>
            </a:r>
            <a:r>
              <a:rPr kumimoji="1" lang="en-US" altLang="zh-TW" dirty="0" err="1"/>
              <a:t>overflow:auto</a:t>
            </a:r>
            <a:r>
              <a:rPr kumimoji="1" lang="en-US" altLang="zh-TW" dirty="0"/>
              <a:t>;</a:t>
            </a:r>
            <a:endParaRPr kumimoji="1" lang="zh-TW" altLang="en-US" dirty="0"/>
          </a:p>
        </p:txBody>
      </p:sp>
      <p:pic>
        <p:nvPicPr>
          <p:cNvPr id="4" name="圖片 3" descr="res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01" y="3574960"/>
            <a:ext cx="3175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321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User Interface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54205"/>
          </a:xfrm>
        </p:spPr>
        <p:txBody>
          <a:bodyPr/>
          <a:lstStyle/>
          <a:p>
            <a:r>
              <a:rPr lang="en-US" altLang="zh-TW" dirty="0"/>
              <a:t>outline-offset: </a:t>
            </a:r>
            <a:r>
              <a:rPr lang="zh-TW" altLang="en-US" dirty="0"/>
              <a:t>邊框之外的框</a:t>
            </a:r>
            <a:endParaRPr lang="en-US" altLang="zh-TW" dirty="0"/>
          </a:p>
          <a:p>
            <a:pPr lvl="1"/>
            <a:r>
              <a:rPr lang="en-US" altLang="zh-TW" dirty="0"/>
              <a:t>outline-offset: </a:t>
            </a:r>
            <a:r>
              <a:rPr lang="en-US" altLang="zh-TW" i="1" dirty="0" err="1"/>
              <a:t>length</a:t>
            </a:r>
            <a:r>
              <a:rPr lang="en-US" altLang="zh-TW" dirty="0" err="1"/>
              <a:t>|initial|inherit</a:t>
            </a:r>
            <a:r>
              <a:rPr lang="en-US" altLang="zh-TW" dirty="0"/>
              <a:t>;</a:t>
            </a:r>
          </a:p>
          <a:p>
            <a:pPr lvl="1"/>
            <a:r>
              <a:rPr kumimoji="1" lang="en-US" altLang="zh-TW" dirty="0"/>
              <a:t>outline: 2px solid red;</a:t>
            </a:r>
          </a:p>
          <a:p>
            <a:pPr lvl="1"/>
            <a:r>
              <a:rPr kumimoji="1" lang="en-US" altLang="zh-TW" dirty="0"/>
              <a:t>outline-offset:10px;</a:t>
            </a:r>
            <a:endParaRPr kumimoji="1" lang="zh-TW" altLang="en-US" dirty="0"/>
          </a:p>
        </p:txBody>
      </p:sp>
      <p:pic>
        <p:nvPicPr>
          <p:cNvPr id="5" name="圖片 4" descr="out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14" y="3575272"/>
            <a:ext cx="4267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2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圓角與底圖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&lt;figure class=“corner”&gt;</a:t>
            </a:r>
          </a:p>
          <a:p>
            <a:pPr marL="0" indent="0">
              <a:buNone/>
            </a:pPr>
            <a:r>
              <a:rPr kumimoji="1" lang="en-US" altLang="zh-TW" dirty="0"/>
              <a:t>	&lt;</a:t>
            </a:r>
            <a:r>
              <a:rPr kumimoji="1" lang="en-US" altLang="zh-TW" dirty="0" err="1"/>
              <a:t>img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=“</a:t>
            </a:r>
            <a:r>
              <a:rPr kumimoji="1" lang="en-US" altLang="zh-TW" dirty="0" err="1"/>
              <a:t>pic.jpg</a:t>
            </a:r>
            <a:r>
              <a:rPr kumimoji="1" lang="en-US" altLang="zh-TW" dirty="0"/>
              <a:t>”&gt;</a:t>
            </a:r>
          </a:p>
          <a:p>
            <a:pPr marL="0" indent="0">
              <a:buNone/>
            </a:pPr>
            <a:r>
              <a:rPr kumimoji="1" lang="en-US" altLang="zh-TW" dirty="0"/>
              <a:t>&lt;/figure&gt;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4" name="圖片 3" descr="radi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6" y="3505049"/>
            <a:ext cx="4366537" cy="30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625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User Interface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00297"/>
          </a:xfrm>
        </p:spPr>
        <p:txBody>
          <a:bodyPr>
            <a:normAutofit/>
          </a:bodyPr>
          <a:lstStyle/>
          <a:p>
            <a:r>
              <a:rPr lang="en-US" altLang="zh-TW" dirty="0"/>
              <a:t>box-sizing: </a:t>
            </a:r>
            <a:r>
              <a:rPr lang="zh-TW" altLang="en-US" dirty="0"/>
              <a:t>把</a:t>
            </a:r>
            <a:r>
              <a:rPr lang="en-US" altLang="zh-TW" dirty="0"/>
              <a:t>border</a:t>
            </a:r>
            <a:r>
              <a:rPr lang="zh-TW" altLang="en-US" dirty="0"/>
              <a:t>跟</a:t>
            </a:r>
            <a:r>
              <a:rPr lang="en-US" altLang="zh-TW" dirty="0"/>
              <a:t>padding</a:t>
            </a:r>
            <a:r>
              <a:rPr lang="zh-TW" altLang="en-US" dirty="0"/>
              <a:t>算入</a:t>
            </a:r>
            <a:r>
              <a:rPr lang="en-US" altLang="zh-TW" dirty="0"/>
              <a:t> box-model </a:t>
            </a:r>
            <a:r>
              <a:rPr lang="zh-TW" altLang="en-US" dirty="0"/>
              <a:t>寬高</a:t>
            </a:r>
            <a:endParaRPr lang="en-US" altLang="zh-TW" dirty="0"/>
          </a:p>
          <a:p>
            <a:pPr lvl="1"/>
            <a:r>
              <a:rPr lang="en-US" altLang="zh-TW" dirty="0" err="1"/>
              <a:t>content-box|border-box|initial|inherit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default: content-box</a:t>
            </a:r>
          </a:p>
          <a:p>
            <a:pPr lvl="1"/>
            <a:r>
              <a:rPr kumimoji="1" lang="en-US" altLang="zh-TW" dirty="0"/>
              <a:t>border-box: </a:t>
            </a:r>
            <a:r>
              <a:rPr kumimoji="1" lang="zh-TW" altLang="en-US" dirty="0"/>
              <a:t>把</a:t>
            </a:r>
            <a:r>
              <a:rPr kumimoji="1" lang="en-US" altLang="zh-TW" dirty="0"/>
              <a:t> border</a:t>
            </a:r>
            <a:r>
              <a:rPr kumimoji="1" lang="zh-TW" altLang="en-US" dirty="0"/>
              <a:t>跟</a:t>
            </a:r>
            <a:r>
              <a:rPr kumimoji="1" lang="en-US" altLang="zh-TW" dirty="0"/>
              <a:t>padding</a:t>
            </a:r>
            <a:r>
              <a:rPr kumimoji="1" lang="zh-TW" altLang="en-US" dirty="0"/>
              <a:t>計入長寬，不包含</a:t>
            </a:r>
            <a:r>
              <a:rPr kumimoji="1" lang="en-US" altLang="zh-TW" dirty="0"/>
              <a:t> margin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7708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77710"/>
          </a:xfrm>
        </p:spPr>
        <p:txBody>
          <a:bodyPr/>
          <a:lstStyle/>
          <a:p>
            <a:r>
              <a:rPr kumimoji="1" lang="zh-TW" altLang="en-US" dirty="0"/>
              <a:t>有水平的起點跟終點</a:t>
            </a:r>
            <a:endParaRPr kumimoji="1" lang="en-US" altLang="zh-TW" dirty="0"/>
          </a:p>
          <a:p>
            <a:r>
              <a:rPr kumimoji="1" lang="zh-TW" altLang="en-US" dirty="0"/>
              <a:t>有垂直的起點跟終點</a:t>
            </a:r>
            <a:endParaRPr kumimoji="1" lang="en-US" altLang="zh-TW" dirty="0"/>
          </a:p>
          <a:p>
            <a:r>
              <a:rPr kumimoji="1" lang="zh-TW" altLang="en-US" dirty="0"/>
              <a:t>有水平軸跟垂直軸</a:t>
            </a:r>
            <a:endParaRPr kumimoji="1" lang="en-US" altLang="zh-TW" dirty="0"/>
          </a:p>
          <a:p>
            <a:r>
              <a:rPr kumimoji="1" lang="zh-TW" altLang="en-US" dirty="0"/>
              <a:t>有水平尺寸跟垂直尺寸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pic>
        <p:nvPicPr>
          <p:cNvPr id="5" name="圖片 4" descr="flex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55" y="3758700"/>
            <a:ext cx="6816817" cy="28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059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4637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display: </a:t>
            </a:r>
            <a:r>
              <a:rPr kumimoji="1" lang="en-US" altLang="zh-TW" dirty="0" err="1"/>
              <a:t>flex|inline-flex</a:t>
            </a:r>
            <a:endParaRPr kumimoji="1" lang="en-US" altLang="zh-TW" dirty="0"/>
          </a:p>
          <a:p>
            <a:r>
              <a:rPr kumimoji="1" lang="zh-TW" altLang="en-US" dirty="0"/>
              <a:t>在</a:t>
            </a:r>
            <a:r>
              <a:rPr kumimoji="1" lang="en-US" altLang="zh-TW" dirty="0"/>
              <a:t> flex </a:t>
            </a:r>
            <a:r>
              <a:rPr kumimoji="1" lang="zh-TW" altLang="en-US" dirty="0"/>
              <a:t>裡面的元素自動會變成</a:t>
            </a:r>
            <a:r>
              <a:rPr kumimoji="1" lang="en-US" altLang="zh-TW" dirty="0"/>
              <a:t> inline-flex</a:t>
            </a:r>
          </a:p>
          <a:p>
            <a:r>
              <a:rPr kumimoji="1" lang="zh-TW" altLang="en-US" dirty="0"/>
              <a:t>試著增加元素</a:t>
            </a:r>
          </a:p>
        </p:txBody>
      </p:sp>
      <p:pic>
        <p:nvPicPr>
          <p:cNvPr id="4" name="圖片 3" descr="fl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98" y="3947979"/>
            <a:ext cx="3708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66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flex-direction: </a:t>
            </a:r>
            <a:r>
              <a:rPr kumimoji="1" lang="zh-TW" altLang="en-US" dirty="0"/>
              <a:t>排列方向</a:t>
            </a:r>
            <a:endParaRPr kumimoji="1" lang="en-US" altLang="zh-TW" dirty="0"/>
          </a:p>
          <a:p>
            <a:pPr lvl="1"/>
            <a:r>
              <a:rPr lang="en-US" altLang="zh-TW" dirty="0" err="1"/>
              <a:t>row|row-reverse|column|column-reverse|initial|inherit</a:t>
            </a:r>
            <a:endParaRPr lang="en-US" altLang="zh-TW" dirty="0"/>
          </a:p>
          <a:p>
            <a:pPr lvl="1"/>
            <a:r>
              <a:rPr kumimoji="1" lang="en-US" altLang="zh-TW" dirty="0"/>
              <a:t>row-reverse: </a:t>
            </a:r>
            <a:r>
              <a:rPr kumimoji="1" lang="zh-TW" altLang="en-US" dirty="0"/>
              <a:t>反轉水平排列方向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column: </a:t>
            </a:r>
            <a:r>
              <a:rPr kumimoji="1" lang="zh-TW" altLang="en-US" dirty="0"/>
              <a:t>垂直靠上排列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column-reverse: </a:t>
            </a:r>
            <a:r>
              <a:rPr kumimoji="1" lang="zh-TW" altLang="en-US" dirty="0"/>
              <a:t>垂直靠下排列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pic>
        <p:nvPicPr>
          <p:cNvPr id="4" name="圖片 3" descr="flex-direc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64" y="4160778"/>
            <a:ext cx="7745219" cy="1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216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flex: </a:t>
            </a:r>
            <a:r>
              <a:rPr kumimoji="1" lang="zh-TW" altLang="en-US" dirty="0"/>
              <a:t>分配元素</a:t>
            </a:r>
            <a:endParaRPr kumimoji="1" lang="en-US" altLang="zh-TW" dirty="0"/>
          </a:p>
          <a:p>
            <a:pPr lvl="1"/>
            <a:r>
              <a:rPr lang="en-US" altLang="zh-TW" i="1" dirty="0"/>
              <a:t>flex-grow</a:t>
            </a:r>
            <a:r>
              <a:rPr lang="en-US" altLang="zh-TW" dirty="0"/>
              <a:t> </a:t>
            </a:r>
            <a:r>
              <a:rPr lang="en-US" altLang="zh-TW" i="1" dirty="0"/>
              <a:t>flex-shrink</a:t>
            </a:r>
            <a:r>
              <a:rPr lang="en-US" altLang="zh-TW" dirty="0"/>
              <a:t> </a:t>
            </a:r>
            <a:r>
              <a:rPr lang="en-US" altLang="zh-TW" i="1" dirty="0" err="1"/>
              <a:t>flex-basis</a:t>
            </a:r>
            <a:r>
              <a:rPr lang="en-US" altLang="zh-TW" dirty="0" err="1"/>
              <a:t>|auto|initial|inherit</a:t>
            </a:r>
            <a:endParaRPr lang="en-US" altLang="zh-TW" dirty="0"/>
          </a:p>
          <a:p>
            <a:pPr lvl="1"/>
            <a:r>
              <a:rPr kumimoji="1" lang="en-US" altLang="zh-TW" dirty="0"/>
              <a:t>flex-grow: </a:t>
            </a:r>
            <a:r>
              <a:rPr lang="en-US" altLang="zh-TW" dirty="0"/>
              <a:t>flex-basis </a:t>
            </a:r>
            <a:r>
              <a:rPr lang="zh-TW" altLang="en-US" dirty="0"/>
              <a:t>長度小於分配的長度時，會依比例延伸，預設是</a:t>
            </a:r>
            <a:r>
              <a:rPr lang="en-US" altLang="zh-TW" dirty="0"/>
              <a:t>0</a:t>
            </a:r>
            <a:r>
              <a:rPr lang="zh-TW" altLang="en-US" dirty="0"/>
              <a:t>，設為</a:t>
            </a:r>
            <a:r>
              <a:rPr lang="en-US" altLang="zh-TW" dirty="0"/>
              <a:t>0</a:t>
            </a:r>
            <a:r>
              <a:rPr lang="zh-TW" altLang="en-US" dirty="0"/>
              <a:t>則不會彈性變化</a:t>
            </a:r>
            <a:endParaRPr lang="en-US" altLang="zh-TW" dirty="0"/>
          </a:p>
          <a:p>
            <a:pPr lvl="1"/>
            <a:r>
              <a:rPr kumimoji="1" lang="en-US" altLang="zh-TW" dirty="0"/>
              <a:t>flex-shrink: </a:t>
            </a:r>
            <a:r>
              <a:rPr kumimoji="1" lang="zh-TW" altLang="en-US" dirty="0"/>
              <a:t>剩餘空間不足時，依數字比例壓縮，預設是</a:t>
            </a:r>
            <a:r>
              <a:rPr kumimoji="1" lang="en-US" altLang="zh-TW" dirty="0"/>
              <a:t>1</a:t>
            </a:r>
            <a:r>
              <a:rPr kumimoji="1" lang="zh-TW" altLang="en-US" dirty="0"/>
              <a:t>，設為</a:t>
            </a:r>
            <a:r>
              <a:rPr kumimoji="1" lang="en-US" altLang="zh-TW" dirty="0"/>
              <a:t>0</a:t>
            </a:r>
            <a:r>
              <a:rPr kumimoji="1" lang="zh-TW" altLang="en-US" dirty="0"/>
              <a:t>則不會彈性變化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flex-basis: </a:t>
            </a:r>
            <a:r>
              <a:rPr kumimoji="1" lang="zh-TW" altLang="en-US" dirty="0"/>
              <a:t>基本寬度，約等同</a:t>
            </a:r>
            <a:r>
              <a:rPr kumimoji="1" lang="en-US" altLang="zh-TW" dirty="0"/>
              <a:t> width</a:t>
            </a:r>
            <a:r>
              <a:rPr kumimoji="1" lang="zh-TW" altLang="en-US" dirty="0"/>
              <a:t>，但可以複寫</a:t>
            </a:r>
            <a:r>
              <a:rPr kumimoji="1" lang="en-US" altLang="zh-TW" dirty="0"/>
              <a:t> width</a:t>
            </a:r>
          </a:p>
          <a:p>
            <a:pPr lvl="1"/>
            <a:r>
              <a:rPr kumimoji="1" lang="zh-TW" altLang="en-US" dirty="0"/>
              <a:t>合併寫法</a:t>
            </a:r>
            <a:r>
              <a:rPr kumimoji="1" lang="en-US" altLang="zh-TW" dirty="0"/>
              <a:t>: flex: </a:t>
            </a:r>
            <a:r>
              <a:rPr lang="en-US" altLang="zh-TW" dirty="0"/>
              <a:t>flex-grow</a:t>
            </a:r>
            <a:r>
              <a:rPr lang="zh-TW" altLang="en-US" dirty="0"/>
              <a:t>｜</a:t>
            </a:r>
            <a:r>
              <a:rPr lang="en-US" altLang="zh-TW" dirty="0"/>
              <a:t>flex-shrink</a:t>
            </a:r>
            <a:r>
              <a:rPr lang="zh-TW" altLang="en-US" dirty="0"/>
              <a:t>｜</a:t>
            </a:r>
            <a:r>
              <a:rPr lang="en-US" altLang="zh-TW" dirty="0"/>
              <a:t>flex-basis;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80680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939730" cy="4495800"/>
          </a:xfrm>
        </p:spPr>
        <p:txBody>
          <a:bodyPr/>
          <a:lstStyle/>
          <a:p>
            <a:r>
              <a:rPr kumimoji="1" lang="en-US" altLang="zh-TW" dirty="0"/>
              <a:t>justify-content: </a:t>
            </a:r>
            <a:r>
              <a:rPr kumimoji="1" lang="zh-TW" altLang="en-US" dirty="0"/>
              <a:t>水平對齊位置</a:t>
            </a:r>
            <a:endParaRPr kumimoji="1" lang="en-US" altLang="zh-TW" dirty="0"/>
          </a:p>
          <a:p>
            <a:pPr lvl="1"/>
            <a:r>
              <a:rPr lang="en-US" altLang="zh-TW" dirty="0"/>
              <a:t>flex-start|flex-end|center|space-between|space-around|initial|inherit</a:t>
            </a:r>
            <a:endParaRPr kumimoji="1" lang="zh-TW" altLang="en-US" dirty="0"/>
          </a:p>
        </p:txBody>
      </p:sp>
      <p:pic>
        <p:nvPicPr>
          <p:cNvPr id="4" name="圖片 3" descr="螢幕快照 2017-05-04 下午2.40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56" y="1600200"/>
            <a:ext cx="4589444" cy="51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049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582960" cy="4495800"/>
          </a:xfrm>
        </p:spPr>
        <p:txBody>
          <a:bodyPr/>
          <a:lstStyle/>
          <a:p>
            <a:r>
              <a:rPr kumimoji="1" lang="en-US" altLang="zh-TW" dirty="0"/>
              <a:t>align-items: </a:t>
            </a:r>
            <a:r>
              <a:rPr kumimoji="1" lang="zh-TW" altLang="en-US" dirty="0"/>
              <a:t>垂直對齊空間</a:t>
            </a:r>
            <a:endParaRPr kumimoji="1" lang="en-US" altLang="zh-TW" dirty="0"/>
          </a:p>
          <a:p>
            <a:pPr lvl="1"/>
            <a:r>
              <a:rPr lang="en-US" altLang="zh-TW" dirty="0" err="1"/>
              <a:t>stretch|center|flex-start|flex-end|baseline|initial|inherit</a:t>
            </a:r>
            <a:endParaRPr kumimoji="1" lang="en-US" altLang="zh-TW" dirty="0"/>
          </a:p>
        </p:txBody>
      </p:sp>
      <p:pic>
        <p:nvPicPr>
          <p:cNvPr id="4" name="圖片 3" descr="螢幕快照 2017-05-04 下午2.4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11" y="1511300"/>
            <a:ext cx="44958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12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flex-wrap: </a:t>
            </a:r>
            <a:r>
              <a:rPr kumimoji="1" lang="zh-TW" altLang="en-US" dirty="0"/>
              <a:t>換行</a:t>
            </a:r>
            <a:r>
              <a:rPr kumimoji="1" lang="en-US" altLang="zh-TW" dirty="0"/>
              <a:t>(</a:t>
            </a:r>
            <a:r>
              <a:rPr kumimoji="1" lang="zh-TW" altLang="en-US" dirty="0"/>
              <a:t>預設</a:t>
            </a:r>
            <a:r>
              <a:rPr kumimoji="1" lang="en-US" altLang="zh-TW" dirty="0"/>
              <a:t> flex </a:t>
            </a:r>
            <a:r>
              <a:rPr kumimoji="1" lang="zh-TW" altLang="en-US" dirty="0"/>
              <a:t>是不換行的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 err="1"/>
              <a:t>nowrap|wrap|wrap-reverse|initial|inherit</a:t>
            </a:r>
            <a:endParaRPr lang="en-US" altLang="zh-TW" dirty="0"/>
          </a:p>
          <a:p>
            <a:pPr lvl="1"/>
            <a:r>
              <a:rPr kumimoji="1" lang="en-US" altLang="zh-TW" dirty="0"/>
              <a:t>default: </a:t>
            </a:r>
            <a:r>
              <a:rPr lang="en-US" altLang="zh-TW" dirty="0" err="1"/>
              <a:t>nowrap</a:t>
            </a:r>
            <a:endParaRPr kumimoji="1" lang="en-US" altLang="zh-TW" dirty="0"/>
          </a:p>
        </p:txBody>
      </p:sp>
      <p:pic>
        <p:nvPicPr>
          <p:cNvPr id="4" name="圖片 3" descr="flex-wr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21" y="3263480"/>
            <a:ext cx="40513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830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668585" cy="4495800"/>
          </a:xfrm>
        </p:spPr>
        <p:txBody>
          <a:bodyPr/>
          <a:lstStyle/>
          <a:p>
            <a:r>
              <a:rPr kumimoji="1" lang="en-US" altLang="zh-TW" dirty="0"/>
              <a:t>align-content: </a:t>
            </a:r>
            <a:r>
              <a:rPr kumimoji="1" lang="zh-TW" altLang="en-US" dirty="0"/>
              <a:t>垂直對齊</a:t>
            </a:r>
            <a:r>
              <a:rPr kumimoji="1" lang="en-US" altLang="zh-TW" dirty="0"/>
              <a:t>(</a:t>
            </a:r>
            <a:r>
              <a:rPr kumimoji="1" lang="zh-TW" altLang="en-US" dirty="0"/>
              <a:t>多行元素用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stretch|center|flex-start|flex-end|space-between|space-around|initial|inherit</a:t>
            </a:r>
          </a:p>
          <a:p>
            <a:pPr lvl="1"/>
            <a:endParaRPr kumimoji="1" lang="en-US" altLang="zh-TW" dirty="0"/>
          </a:p>
        </p:txBody>
      </p:sp>
      <p:pic>
        <p:nvPicPr>
          <p:cNvPr id="4" name="圖片 3" descr="螢幕快照 2017-05-04 下午2.41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7" y="1511300"/>
            <a:ext cx="453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517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flex-flow: </a:t>
            </a:r>
            <a:r>
              <a:rPr kumimoji="1" lang="zh-TW" altLang="en-US" dirty="0"/>
              <a:t>把</a:t>
            </a:r>
            <a:r>
              <a:rPr kumimoji="1" lang="en-US" altLang="zh-TW" dirty="0"/>
              <a:t> </a:t>
            </a:r>
            <a:r>
              <a:rPr lang="en-US" altLang="zh-TW" dirty="0"/>
              <a:t>flex-direction </a:t>
            </a:r>
            <a:r>
              <a:rPr lang="zh-TW" altLang="en-US" dirty="0"/>
              <a:t>跟</a:t>
            </a:r>
            <a:r>
              <a:rPr lang="en-US" altLang="zh-TW" dirty="0"/>
              <a:t> flex-wrap </a:t>
            </a:r>
            <a:r>
              <a:rPr lang="zh-TW" altLang="en-US" dirty="0"/>
              <a:t>濃縮的寫法</a:t>
            </a:r>
            <a:endParaRPr lang="en-US" altLang="zh-TW" dirty="0"/>
          </a:p>
          <a:p>
            <a:pPr lvl="1"/>
            <a:r>
              <a:rPr lang="en-US" altLang="zh-TW" i="1" dirty="0"/>
              <a:t>flex-direction</a:t>
            </a:r>
            <a:r>
              <a:rPr lang="en-US" altLang="zh-TW" dirty="0"/>
              <a:t> </a:t>
            </a:r>
            <a:r>
              <a:rPr lang="en-US" altLang="zh-TW" i="1" dirty="0" err="1"/>
              <a:t>flex-wrap</a:t>
            </a:r>
            <a:r>
              <a:rPr lang="en-US" altLang="zh-TW" dirty="0" err="1"/>
              <a:t>|initial|inherit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880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Shadows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分為</a:t>
            </a:r>
            <a:r>
              <a:rPr kumimoji="1" lang="en-US" altLang="zh-TW" dirty="0"/>
              <a:t> text-shadow </a:t>
            </a:r>
            <a:r>
              <a:rPr kumimoji="1" lang="zh-TW" altLang="en-US" dirty="0"/>
              <a:t>跟</a:t>
            </a:r>
            <a:r>
              <a:rPr kumimoji="1" lang="en-US" altLang="zh-TW" dirty="0"/>
              <a:t> box-shadow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446087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order: </a:t>
            </a:r>
            <a:r>
              <a:rPr kumimoji="1" lang="zh-TW" altLang="en-US" dirty="0"/>
              <a:t>自訂排序</a:t>
            </a:r>
            <a:endParaRPr kumimoji="1" lang="en-US" altLang="zh-TW" dirty="0"/>
          </a:p>
          <a:p>
            <a:r>
              <a:rPr kumimoji="1" lang="zh-TW" altLang="en-US" dirty="0"/>
              <a:t>會跳出原本</a:t>
            </a:r>
            <a:r>
              <a:rPr kumimoji="1" lang="zh-TW" altLang="en-US"/>
              <a:t>的排序</a:t>
            </a:r>
            <a:endParaRPr kumimoji="1" lang="en-US" altLang="zh-TW"/>
          </a:p>
        </p:txBody>
      </p:sp>
    </p:spTree>
    <p:extLst>
      <p:ext uri="{BB962C8B-B14F-4D97-AF65-F5344CB8AC3E}">
        <p14:creationId xmlns:p14="http://schemas.microsoft.com/office/powerpoint/2010/main" val="394579438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FlexBox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align-self: </a:t>
            </a:r>
            <a:r>
              <a:rPr kumimoji="1" lang="zh-TW" altLang="en-US" dirty="0"/>
              <a:t>設定某元素對齊位置</a:t>
            </a:r>
            <a:endParaRPr kumimoji="1" lang="en-US" altLang="zh-TW" dirty="0"/>
          </a:p>
          <a:p>
            <a:pPr lvl="1"/>
            <a:r>
              <a:rPr lang="en-US" altLang="zh-TW" dirty="0"/>
              <a:t>auto|stretch|center|flex-start|flex-end|baseline|initial|inherit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922807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Ex8 </a:t>
            </a:r>
            <a:r>
              <a:rPr kumimoji="1" lang="zh-TW" altLang="en-US" dirty="0"/>
              <a:t>用</a:t>
            </a:r>
            <a:r>
              <a:rPr kumimoji="1" lang="en-US" altLang="zh-TW" dirty="0"/>
              <a:t> </a:t>
            </a:r>
            <a:r>
              <a:rPr kumimoji="1" lang="en-US" altLang="zh-TW"/>
              <a:t>flexbox </a:t>
            </a:r>
            <a:r>
              <a:rPr kumimoji="1" lang="zh-TW" altLang="en-US" dirty="0"/>
              <a:t>排版</a:t>
            </a:r>
          </a:p>
        </p:txBody>
      </p:sp>
      <p:pic>
        <p:nvPicPr>
          <p:cNvPr id="3" name="圖片 2" descr="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0" y="1528500"/>
            <a:ext cx="7249554" cy="51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620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Media Query</a:t>
            </a:r>
            <a:endParaRPr kumimoji="1" lang="zh-TW" altLang="en-US" dirty="0"/>
          </a:p>
        </p:txBody>
      </p:sp>
      <p:pic>
        <p:nvPicPr>
          <p:cNvPr id="6" name="圖片 5" descr="rw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15" y="3882056"/>
            <a:ext cx="6972770" cy="2683892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kumimoji="1" lang="zh-TW" altLang="en-US" dirty="0"/>
              <a:t>讓頁面可以根據裝置跟螢幕尺寸選擇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css</a:t>
            </a:r>
            <a:r>
              <a:rPr kumimoji="1" lang="en-US" altLang="zh-TW" dirty="0"/>
              <a:t> </a:t>
            </a:r>
            <a:r>
              <a:rPr kumimoji="1" lang="zh-TW" altLang="en-US" dirty="0"/>
              <a:t>樣式</a:t>
            </a:r>
            <a:endParaRPr kumimoji="1" lang="en-US" altLang="zh-TW" dirty="0"/>
          </a:p>
          <a:p>
            <a:r>
              <a:rPr kumimoji="1" lang="zh-TW" altLang="en-US" dirty="0"/>
              <a:t>在多螢幕時代是很重要</a:t>
            </a:r>
            <a:endParaRPr kumimoji="1" lang="en-US" altLang="zh-TW" dirty="0"/>
          </a:p>
          <a:p>
            <a:r>
              <a:rPr kumimoji="1" lang="en-US" altLang="zh-TW" dirty="0"/>
              <a:t>RWD(Responsive Web Design)</a:t>
            </a:r>
          </a:p>
        </p:txBody>
      </p:sp>
    </p:spTree>
    <p:extLst>
      <p:ext uri="{BB962C8B-B14F-4D97-AF65-F5344CB8AC3E}">
        <p14:creationId xmlns:p14="http://schemas.microsoft.com/office/powerpoint/2010/main" val="5213956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RWD</a:t>
            </a:r>
            <a:endParaRPr kumimoji="1" lang="zh-TW" altLang="en-US" dirty="0"/>
          </a:p>
        </p:txBody>
      </p:sp>
      <p:pic>
        <p:nvPicPr>
          <p:cNvPr id="4" name="圖片 3" descr="RWD_TOM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0" y="2078165"/>
            <a:ext cx="8131660" cy="39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804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Media Query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基本語法</a:t>
            </a:r>
            <a:endParaRPr lang="en-US" altLang="zh-TW" dirty="0"/>
          </a:p>
          <a:p>
            <a:pPr lvl="1"/>
            <a:r>
              <a:rPr lang="en-US" altLang="zh-TW" dirty="0"/>
              <a:t>@media </a:t>
            </a:r>
            <a:r>
              <a:rPr lang="en-US" altLang="zh-TW" dirty="0" err="1"/>
              <a:t>not|only</a:t>
            </a:r>
            <a:r>
              <a:rPr lang="en-US" altLang="zh-TW" dirty="0"/>
              <a:t> [</a:t>
            </a:r>
            <a:r>
              <a:rPr lang="en-US" altLang="zh-TW" i="1" dirty="0"/>
              <a:t>media types] </a:t>
            </a:r>
            <a:r>
              <a:rPr lang="en-US" altLang="zh-TW" dirty="0"/>
              <a:t>and</a:t>
            </a:r>
            <a:r>
              <a:rPr lang="en-US" altLang="zh-TW" i="1" dirty="0"/>
              <a:t> </a:t>
            </a:r>
            <a:r>
              <a:rPr lang="en-US" altLang="zh-TW" dirty="0"/>
              <a:t>([</a:t>
            </a:r>
            <a:r>
              <a:rPr lang="en-US" altLang="zh-TW" i="1" dirty="0"/>
              <a:t>media feature]</a:t>
            </a:r>
            <a:r>
              <a:rPr lang="en-US" altLang="zh-TW" dirty="0"/>
              <a:t>) {</a:t>
            </a:r>
            <a:r>
              <a:rPr lang="en-US" altLang="zh-TW" i="1" dirty="0"/>
              <a:t/>
            </a:r>
            <a:br>
              <a:rPr lang="en-US" altLang="zh-TW" i="1" dirty="0"/>
            </a:br>
            <a:r>
              <a:rPr lang="en-US" altLang="zh-TW" i="1" dirty="0"/>
              <a:t>    CSS-Code;</a:t>
            </a:r>
            <a:br>
              <a:rPr lang="en-US" altLang="zh-TW" i="1" dirty="0"/>
            </a:br>
            <a:r>
              <a:rPr lang="en-US" altLang="zh-TW" dirty="0"/>
              <a:t>}</a:t>
            </a:r>
          </a:p>
          <a:p>
            <a:r>
              <a:rPr lang="zh-TW" altLang="en-US" dirty="0"/>
              <a:t>外連</a:t>
            </a:r>
            <a:endParaRPr lang="en-US" altLang="zh-TW" dirty="0"/>
          </a:p>
          <a:p>
            <a:pPr lvl="1"/>
            <a:r>
              <a:rPr lang="en-US" altLang="zh-TW" dirty="0"/>
              <a:t>&lt;link </a:t>
            </a:r>
            <a:r>
              <a:rPr lang="en-US" altLang="zh-TW" dirty="0" err="1"/>
              <a:t>rel</a:t>
            </a:r>
            <a:r>
              <a:rPr lang="en-US" altLang="zh-TW" dirty="0"/>
              <a:t>="</a:t>
            </a:r>
            <a:r>
              <a:rPr lang="en-US" altLang="zh-TW" dirty="0" err="1"/>
              <a:t>stylesheet</a:t>
            </a:r>
            <a:r>
              <a:rPr lang="en-US" altLang="zh-TW" dirty="0"/>
              <a:t>" media="</a:t>
            </a:r>
            <a:r>
              <a:rPr lang="en-US" altLang="zh-TW" i="1" dirty="0" err="1"/>
              <a:t>mediatype</a:t>
            </a:r>
            <a:r>
              <a:rPr lang="en-US" altLang="zh-TW" dirty="0"/>
              <a:t> </a:t>
            </a:r>
            <a:r>
              <a:rPr lang="en-US" altLang="zh-TW" dirty="0" err="1"/>
              <a:t>and|not|only</a:t>
            </a:r>
            <a:r>
              <a:rPr lang="en-US" altLang="zh-TW" dirty="0"/>
              <a:t> (</a:t>
            </a:r>
            <a:r>
              <a:rPr lang="en-US" altLang="zh-TW" i="1" dirty="0"/>
              <a:t>expressions</a:t>
            </a:r>
            <a:r>
              <a:rPr lang="en-US" altLang="zh-TW" dirty="0"/>
              <a:t>)" </a:t>
            </a:r>
            <a:r>
              <a:rPr lang="en-US" altLang="zh-TW" dirty="0" err="1"/>
              <a:t>href</a:t>
            </a:r>
            <a:r>
              <a:rPr lang="en-US" altLang="zh-TW" dirty="0"/>
              <a:t>="</a:t>
            </a:r>
            <a:r>
              <a:rPr lang="en-US" altLang="zh-TW" i="1" dirty="0" err="1"/>
              <a:t>print.css</a:t>
            </a:r>
            <a:r>
              <a:rPr lang="en-US" altLang="zh-TW" dirty="0"/>
              <a:t>”&gt;</a:t>
            </a:r>
          </a:p>
          <a:p>
            <a:r>
              <a:rPr kumimoji="1" lang="zh-TW" altLang="en-US" dirty="0"/>
              <a:t>因為螢幕密度的關係，解析度不一定等於</a:t>
            </a:r>
            <a:r>
              <a:rPr kumimoji="1" lang="en-US" altLang="zh-TW" dirty="0"/>
              <a:t> device-width</a:t>
            </a:r>
            <a:r>
              <a:rPr kumimoji="1" lang="zh-TW" altLang="en-US" dirty="0"/>
              <a:t>，所以需要設定下面這行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&lt;meta name="viewport" content="width=device-width, initial-scale=1.0; " /&gt;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80509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6B21A09-C3A3-410D-B89E-B9CCE254E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viewport </a:t>
            </a:r>
            <a:r>
              <a:rPr lang="zh-TW" altLang="en-US" dirty="0"/>
              <a:t>設定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A55048C-766C-4048-951E-FBA8CF04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232" y="2128929"/>
            <a:ext cx="1905000" cy="33813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7FE8DD78-FFAA-4769-8A61-6F111954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236" y="2128929"/>
            <a:ext cx="1905000" cy="33813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E3DFFF59-A339-482E-B678-2274C1A31617}"/>
              </a:ext>
            </a:extLst>
          </p:cNvPr>
          <p:cNvSpPr txBox="1"/>
          <p:nvPr/>
        </p:nvSpPr>
        <p:spPr>
          <a:xfrm>
            <a:off x="2130640" y="56657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沒有設定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DD7C3B58-D4E9-434D-BE06-0A062A570AEB}"/>
              </a:ext>
            </a:extLst>
          </p:cNvPr>
          <p:cNvSpPr txBox="1"/>
          <p:nvPr/>
        </p:nvSpPr>
        <p:spPr>
          <a:xfrm>
            <a:off x="5905366" y="56657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有設定</a:t>
            </a:r>
          </a:p>
        </p:txBody>
      </p:sp>
    </p:spTree>
    <p:extLst>
      <p:ext uri="{BB962C8B-B14F-4D97-AF65-F5344CB8AC3E}">
        <p14:creationId xmlns:p14="http://schemas.microsoft.com/office/powerpoint/2010/main" val="42850369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Media Query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media types: all | print | screen | speech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84740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Media Query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Media features</a:t>
            </a:r>
          </a:p>
          <a:p>
            <a:pPr lvl="1"/>
            <a:r>
              <a:rPr lang="en-US" altLang="zh-TW" dirty="0"/>
              <a:t>aspect-ratio: </a:t>
            </a:r>
            <a:r>
              <a:rPr lang="zh-TW" altLang="en-US" dirty="0"/>
              <a:t>畫面比例</a:t>
            </a:r>
            <a:endParaRPr lang="en-US" altLang="zh-TW" dirty="0"/>
          </a:p>
          <a:p>
            <a:pPr lvl="1"/>
            <a:r>
              <a:rPr kumimoji="1" lang="en-US" altLang="zh-TW" dirty="0"/>
              <a:t>color</a:t>
            </a:r>
          </a:p>
          <a:p>
            <a:pPr lvl="1"/>
            <a:r>
              <a:rPr kumimoji="1" lang="en-US" altLang="zh-TW" dirty="0"/>
              <a:t>color-index</a:t>
            </a:r>
          </a:p>
          <a:p>
            <a:pPr lvl="1"/>
            <a:r>
              <a:rPr lang="en-US" altLang="zh-TW" dirty="0"/>
              <a:t>device-aspect-ratio</a:t>
            </a:r>
          </a:p>
          <a:p>
            <a:pPr lvl="1"/>
            <a:r>
              <a:rPr lang="en-US" altLang="zh-TW" dirty="0"/>
              <a:t>device-height</a:t>
            </a:r>
          </a:p>
          <a:p>
            <a:pPr lvl="1"/>
            <a:r>
              <a:rPr lang="en-US" altLang="zh-TW" dirty="0"/>
              <a:t>device-width</a:t>
            </a:r>
          </a:p>
          <a:p>
            <a:pPr lvl="1"/>
            <a:r>
              <a:rPr kumimoji="1" lang="en-US" altLang="zh-TW" dirty="0"/>
              <a:t>grid: </a:t>
            </a:r>
            <a:r>
              <a:rPr kumimoji="1" lang="zh-TW" altLang="en-US" dirty="0"/>
              <a:t>用在類似終端機的介面</a:t>
            </a:r>
            <a:endParaRPr kumimoji="1" lang="en-US" altLang="zh-TW" dirty="0"/>
          </a:p>
          <a:p>
            <a:pPr lvl="1"/>
            <a:r>
              <a:rPr lang="en-US" altLang="zh-TW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76792915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Media Query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Media features</a:t>
            </a:r>
          </a:p>
          <a:p>
            <a:pPr lvl="1"/>
            <a:r>
              <a:rPr lang="en-US" altLang="zh-TW" dirty="0"/>
              <a:t>monochrome: </a:t>
            </a:r>
            <a:r>
              <a:rPr lang="zh-TW" altLang="en-US" dirty="0"/>
              <a:t>用在灰階裝置</a:t>
            </a:r>
            <a:endParaRPr lang="en-US" altLang="zh-TW" dirty="0"/>
          </a:p>
          <a:p>
            <a:pPr lvl="1"/>
            <a:r>
              <a:rPr lang="en-US" altLang="zh-TW" dirty="0"/>
              <a:t>orientation: landscape or portrait</a:t>
            </a:r>
          </a:p>
          <a:p>
            <a:pPr lvl="1"/>
            <a:r>
              <a:rPr lang="en-US" altLang="zh-TW" dirty="0"/>
              <a:t>resolution: dpi or </a:t>
            </a:r>
            <a:r>
              <a:rPr lang="en-US" altLang="zh-TW" dirty="0" err="1"/>
              <a:t>dpcm</a:t>
            </a:r>
            <a:endParaRPr lang="en-US" altLang="zh-TW" dirty="0"/>
          </a:p>
          <a:p>
            <a:pPr lvl="1"/>
            <a:r>
              <a:rPr lang="en-US" altLang="zh-TW" dirty="0"/>
              <a:t>scan: </a:t>
            </a:r>
            <a:r>
              <a:rPr lang="zh-TW" altLang="en-US" dirty="0"/>
              <a:t>用在</a:t>
            </a:r>
            <a:r>
              <a:rPr lang="en-US" altLang="zh-TW" dirty="0"/>
              <a:t> </a:t>
            </a:r>
            <a:r>
              <a:rPr lang="en-US" altLang="zh-TW" dirty="0" err="1"/>
              <a:t>tv</a:t>
            </a:r>
            <a:endParaRPr lang="en-US" altLang="zh-TW" dirty="0"/>
          </a:p>
          <a:p>
            <a:pPr lvl="1"/>
            <a:r>
              <a:rPr lang="en-US" altLang="zh-TW" dirty="0"/>
              <a:t>width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9325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box-shadow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box-shadow</a:t>
            </a:r>
          </a:p>
          <a:p>
            <a:pPr lvl="1"/>
            <a:r>
              <a:rPr kumimoji="1" lang="zh-TW" altLang="en-US" dirty="0"/>
              <a:t>基本用法</a:t>
            </a:r>
            <a:r>
              <a:rPr kumimoji="1" lang="en-US" altLang="zh-TW" dirty="0"/>
              <a:t> </a:t>
            </a:r>
            <a:r>
              <a:rPr lang="en-US" altLang="zh-TW" dirty="0"/>
              <a:t>box-shadow: 10px 10px 10px #000;</a:t>
            </a:r>
          </a:p>
          <a:p>
            <a:pPr lvl="1"/>
            <a:r>
              <a:rPr kumimoji="1" lang="zh-TW" altLang="en-US" dirty="0"/>
              <a:t>第一個值為水平偏移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第二個值為垂直偏移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第三個值為模糊程度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第四個值為顏色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把顏色打敘述及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rgba</a:t>
            </a:r>
            <a:r>
              <a:rPr kumimoji="1" lang="en-US" altLang="zh-TW" dirty="0"/>
              <a:t> </a:t>
            </a:r>
            <a:r>
              <a:rPr kumimoji="1" lang="zh-TW" altLang="en-US" dirty="0"/>
              <a:t>效果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加上</a:t>
            </a:r>
            <a:r>
              <a:rPr kumimoji="1" lang="en-US" altLang="zh-TW" dirty="0"/>
              <a:t> :hover </a:t>
            </a:r>
            <a:r>
              <a:rPr kumimoji="1" lang="zh-TW" altLang="en-US" dirty="0"/>
              <a:t>效果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172865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Media Query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@media screen and (min-width: 1024px){</a:t>
            </a:r>
          </a:p>
          <a:p>
            <a:pPr marL="0" indent="0">
              <a:buNone/>
            </a:pPr>
            <a:r>
              <a:rPr kumimoji="1" lang="en-US" altLang="zh-TW" dirty="0"/>
              <a:t>	.wrapper{</a:t>
            </a:r>
          </a:p>
          <a:p>
            <a:pPr marL="0" indent="0">
              <a:buNone/>
            </a:pPr>
            <a:r>
              <a:rPr kumimoji="1" lang="en-US" altLang="zh-TW" dirty="0"/>
              <a:t>		width: 960px;</a:t>
            </a:r>
          </a:p>
          <a:p>
            <a:pPr marL="0" indent="0">
              <a:buNone/>
            </a:pPr>
            <a:r>
              <a:rPr kumimoji="1" lang="en-US" altLang="zh-TW" dirty="0"/>
              <a:t>	}</a:t>
            </a:r>
          </a:p>
          <a:p>
            <a:pPr marL="0" indent="0">
              <a:buNone/>
            </a:pPr>
            <a:r>
              <a:rPr kumimoji="1" lang="en-US" altLang="zh-TW" dirty="0"/>
              <a:t>     }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21389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Picture </a:t>
            </a:r>
            <a:r>
              <a:rPr kumimoji="1" lang="zh-TW" altLang="en-US" dirty="0"/>
              <a:t>標籤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 &lt;picture&gt; </a:t>
            </a:r>
            <a:r>
              <a:rPr kumimoji="1" lang="zh-TW" altLang="en-US" dirty="0"/>
              <a:t>跟</a:t>
            </a:r>
            <a:r>
              <a:rPr kumimoji="1" lang="en-US" altLang="zh-TW" dirty="0"/>
              <a:t> &lt;source&gt; </a:t>
            </a:r>
            <a:r>
              <a:rPr kumimoji="1" lang="zh-TW" altLang="en-US" dirty="0"/>
              <a:t>標籤搭配</a:t>
            </a:r>
            <a:r>
              <a:rPr lang="en-US" altLang="zh-TW" dirty="0"/>
              <a:t>&lt;picture&gt;</a:t>
            </a:r>
          </a:p>
          <a:p>
            <a:r>
              <a:rPr lang="en-US" altLang="zh-TW" dirty="0"/>
              <a:t>&lt;picture&gt;</a:t>
            </a:r>
          </a:p>
          <a:p>
            <a:r>
              <a:rPr lang="en-US" altLang="zh-TW" dirty="0"/>
              <a:t>&lt;source media="(min-width: 650px)" </a:t>
            </a:r>
            <a:r>
              <a:rPr lang="en-US" altLang="zh-TW" dirty="0" err="1"/>
              <a:t>srcset</a:t>
            </a:r>
            <a:r>
              <a:rPr lang="en-US" altLang="zh-TW" dirty="0"/>
              <a:t>="images/dr_fate.jpg"&gt;</a:t>
            </a:r>
          </a:p>
          <a:p>
            <a:r>
              <a:rPr lang="en-US" altLang="zh-TW" dirty="0"/>
              <a:t>&lt;source media="(min-width: 465px)" </a:t>
            </a:r>
            <a:r>
              <a:rPr lang="en-US" altLang="zh-TW" dirty="0" err="1"/>
              <a:t>srcset</a:t>
            </a:r>
            <a:r>
              <a:rPr lang="en-US" altLang="zh-TW" dirty="0"/>
              <a:t>="images/dr_strange.jpg"&gt;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="images/deadpool.jpg" alt</a:t>
            </a:r>
            <a:r>
              <a:rPr lang="en-US" altLang="zh-TW"/>
              <a:t>="Deadpool" </a:t>
            </a:r>
            <a:r>
              <a:rPr lang="en-US" altLang="zh-TW" dirty="0"/>
              <a:t>style="</a:t>
            </a:r>
            <a:r>
              <a:rPr lang="en-US" altLang="zh-TW" dirty="0" err="1"/>
              <a:t>width:auto</a:t>
            </a:r>
            <a:r>
              <a:rPr lang="en-US" altLang="zh-TW" dirty="0"/>
              <a:t>;"&gt;</a:t>
            </a:r>
          </a:p>
          <a:p>
            <a:r>
              <a:rPr lang="en-US" altLang="zh-TW" dirty="0"/>
              <a:t>&lt;/picture&gt;</a:t>
            </a:r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2784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Picture </a:t>
            </a:r>
            <a:r>
              <a:rPr kumimoji="1" lang="zh-TW" altLang="en-US" dirty="0"/>
              <a:t>標籤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&lt;picture&gt; </a:t>
            </a:r>
            <a:r>
              <a:rPr kumimoji="1" lang="zh-TW" altLang="en-US" dirty="0"/>
              <a:t>本身是容器</a:t>
            </a:r>
            <a:endParaRPr kumimoji="1" lang="en-US" altLang="zh-TW" dirty="0"/>
          </a:p>
          <a:p>
            <a:r>
              <a:rPr kumimoji="1" lang="en-US" altLang="zh-TW" dirty="0"/>
              <a:t>&lt;source&gt; </a:t>
            </a:r>
            <a:r>
              <a:rPr kumimoji="1" lang="zh-TW" altLang="en-US" dirty="0"/>
              <a:t>可以設定以下屬性</a:t>
            </a:r>
            <a:endParaRPr kumimoji="1" lang="en-US" altLang="zh-TW" dirty="0"/>
          </a:p>
          <a:p>
            <a:pPr lvl="1"/>
            <a:r>
              <a:rPr lang="en-US" altLang="zh-TW" dirty="0" err="1"/>
              <a:t>srcset</a:t>
            </a:r>
            <a:r>
              <a:rPr lang="en-US" altLang="zh-TW" dirty="0"/>
              <a:t>(</a:t>
            </a:r>
            <a:r>
              <a:rPr lang="zh-TW" altLang="en-US" dirty="0"/>
              <a:t>必要</a:t>
            </a:r>
            <a:r>
              <a:rPr lang="en-US" altLang="zh-TW" dirty="0"/>
              <a:t>): </a:t>
            </a:r>
            <a:r>
              <a:rPr lang="zh-TW" altLang="en-US" dirty="0"/>
              <a:t>圖片網址</a:t>
            </a:r>
            <a:endParaRPr lang="en-US" altLang="zh-TW" dirty="0"/>
          </a:p>
          <a:p>
            <a:pPr lvl="1"/>
            <a:r>
              <a:rPr kumimoji="1" lang="en-US" altLang="zh-TW" dirty="0"/>
              <a:t>media: </a:t>
            </a:r>
            <a:r>
              <a:rPr kumimoji="1" lang="zh-TW" altLang="en-US" dirty="0"/>
              <a:t>類似設定</a:t>
            </a:r>
            <a:r>
              <a:rPr kumimoji="1" lang="en-US" altLang="zh-TW" dirty="0"/>
              <a:t> media query</a:t>
            </a:r>
          </a:p>
          <a:p>
            <a:r>
              <a:rPr kumimoji="1" lang="en-US" altLang="zh-TW" dirty="0"/>
              <a:t>&lt;source&gt; </a:t>
            </a:r>
            <a:r>
              <a:rPr kumimoji="1" lang="zh-TW" altLang="en-US" dirty="0"/>
              <a:t>的順序很重要，瀏覽器先看到符合的，就不會再往下判斷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最後設定</a:t>
            </a:r>
            <a:r>
              <a:rPr kumimoji="1" lang="en-US" altLang="zh-TW" dirty="0"/>
              <a:t> &lt;</a:t>
            </a:r>
            <a:r>
              <a:rPr kumimoji="1" lang="en-US" altLang="zh-TW" dirty="0" err="1"/>
              <a:t>img</a:t>
            </a:r>
            <a:r>
              <a:rPr kumimoji="1" lang="en-US" altLang="zh-TW" dirty="0"/>
              <a:t>&gt; </a:t>
            </a:r>
            <a:r>
              <a:rPr kumimoji="1" lang="zh-TW" altLang="en-US" dirty="0"/>
              <a:t>屬性，讓不支援的瀏覽器可以直接讀取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050540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Picturefill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如果怕瀏覽器不支援，可以讀入這隻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js</a:t>
            </a:r>
            <a:endParaRPr kumimoji="1" lang="en-US" altLang="zh-TW" dirty="0"/>
          </a:p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scottjehl.github.io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picturefill</a:t>
            </a:r>
            <a:r>
              <a:rPr kumimoji="1" lang="en-US" altLang="zh-TW" dirty="0"/>
              <a:t>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6616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Responsive 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/>
              <a:t>Srcset</a:t>
            </a:r>
            <a:endParaRPr kumimoji="1" lang="en-US" altLang="zh-TW" dirty="0"/>
          </a:p>
          <a:p>
            <a:r>
              <a:rPr kumimoji="1" lang="en-US" altLang="zh-TW" dirty="0">
                <a:hlinkClick r:id="rId2"/>
              </a:rPr>
              <a:t>http://caniuse.com/#search=srcset</a:t>
            </a:r>
            <a:endParaRPr kumimoji="1" lang="en-US" altLang="zh-TW"/>
          </a:p>
          <a:p>
            <a:r>
              <a:rPr kumimoji="1" lang="zh-TW" altLang="en-US"/>
              <a:t>以螢幕</a:t>
            </a:r>
            <a:r>
              <a:rPr kumimoji="1" lang="zh-TW" altLang="en-US" dirty="0"/>
              <a:t>密度為基準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&lt;</a:t>
            </a:r>
            <a:r>
              <a:rPr kumimoji="1" lang="en-US" altLang="zh-TW" dirty="0" err="1"/>
              <a:t>img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="</a:t>
            </a:r>
            <a:r>
              <a:rPr kumimoji="1" lang="en-US" altLang="zh-TW" dirty="0" err="1"/>
              <a:t>source.jpg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srcset</a:t>
            </a:r>
            <a:r>
              <a:rPr kumimoji="1" lang="en-US" altLang="zh-TW" dirty="0"/>
              <a:t>="source_2x.jpg 2x, source_3x.jpg 3x"&gt;</a:t>
            </a:r>
          </a:p>
          <a:p>
            <a:r>
              <a:rPr kumimoji="1" lang="zh-TW" altLang="en-US" dirty="0"/>
              <a:t>以</a:t>
            </a:r>
            <a:r>
              <a:rPr kumimoji="1" lang="en-US" altLang="zh-TW" dirty="0"/>
              <a:t> viewport </a:t>
            </a:r>
            <a:r>
              <a:rPr kumimoji="1" lang="zh-TW" altLang="en-US" dirty="0"/>
              <a:t>為基準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&lt;</a:t>
            </a:r>
            <a:r>
              <a:rPr kumimoji="1" lang="en-US" altLang="zh-TW" dirty="0" err="1"/>
              <a:t>img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="</a:t>
            </a:r>
            <a:r>
              <a:rPr kumimoji="1" lang="en-US" altLang="zh-TW" dirty="0" err="1"/>
              <a:t>source.jpg</a:t>
            </a:r>
            <a:r>
              <a:rPr kumimoji="1" lang="en-US" altLang="zh-TW" dirty="0"/>
              <a:t>" width="100%” </a:t>
            </a:r>
            <a:r>
              <a:rPr kumimoji="1" lang="en-US" altLang="zh-TW" dirty="0" err="1"/>
              <a:t>srcset</a:t>
            </a:r>
            <a:r>
              <a:rPr kumimoji="1" lang="en-US" altLang="zh-TW" dirty="0"/>
              <a:t>="source_400.jpg 400w, source_600.jpg 600w, source_1280.jpg 1280w"&gt;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424858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Ex9 </a:t>
            </a:r>
            <a:r>
              <a:rPr kumimoji="1" lang="zh-TW" altLang="en-US" dirty="0"/>
              <a:t>建置</a:t>
            </a:r>
            <a:r>
              <a:rPr kumimoji="1" lang="en-US" altLang="zh-TW" dirty="0"/>
              <a:t> RWD </a:t>
            </a:r>
            <a:r>
              <a:rPr kumimoji="1" lang="zh-TW" altLang="en-US" dirty="0"/>
              <a:t>網站</a:t>
            </a:r>
          </a:p>
        </p:txBody>
      </p:sp>
      <p:pic>
        <p:nvPicPr>
          <p:cNvPr id="4" name="圖片 3" descr="m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78" y="1677432"/>
            <a:ext cx="6922990" cy="49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441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Grid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以二維的觀念來排版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瀏覽器支援</a:t>
            </a:r>
            <a:endParaRPr kumimoji="1" lang="en-US" altLang="zh-TW" dirty="0" smtClean="0"/>
          </a:p>
          <a:p>
            <a:pPr lvl="1"/>
            <a:r>
              <a:rPr kumimoji="1" lang="en-US" altLang="zh-TW" dirty="0">
                <a:hlinkClick r:id="rId2"/>
              </a:rPr>
              <a:t>https://www.w3schools.com/css/</a:t>
            </a:r>
            <a:r>
              <a:rPr kumimoji="1" lang="en-US" altLang="zh-TW" dirty="0" smtClean="0">
                <a:hlinkClick r:id="rId2"/>
              </a:rPr>
              <a:t>css_grid.asp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5" name="圖片 4" descr="螢幕快照 2018-08-03 下午2.37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3" y="2198592"/>
            <a:ext cx="6331255" cy="25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225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Grid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首先類似</a:t>
            </a:r>
            <a:r>
              <a:rPr kumimoji="1" lang="en-US" altLang="zh-TW" dirty="0" smtClean="0"/>
              <a:t> flex </a:t>
            </a:r>
            <a:r>
              <a:rPr kumimoji="1" lang="zh-TW" altLang="en-US" dirty="0" smtClean="0"/>
              <a:t>一樣先設</a:t>
            </a:r>
            <a:r>
              <a:rPr kumimoji="1" lang="en-US" altLang="zh-TW" dirty="0" smtClean="0"/>
              <a:t> display: grid </a:t>
            </a:r>
            <a:r>
              <a:rPr kumimoji="1" lang="zh-TW" altLang="en-US" dirty="0" smtClean="0"/>
              <a:t>或</a:t>
            </a:r>
            <a:r>
              <a:rPr kumimoji="1" lang="en-US" altLang="zh-TW" dirty="0" smtClean="0"/>
              <a:t> inline-grid</a:t>
            </a:r>
          </a:p>
          <a:p>
            <a:r>
              <a:rPr lang="en-US" altLang="zh-TW" dirty="0"/>
              <a:t>grid-template-</a:t>
            </a:r>
            <a:r>
              <a:rPr lang="en-US" altLang="zh-TW" dirty="0" smtClean="0"/>
              <a:t>columns: </a:t>
            </a:r>
            <a:r>
              <a:rPr lang="zh-TW" altLang="en-US" dirty="0" smtClean="0"/>
              <a:t>設</a:t>
            </a:r>
            <a:r>
              <a:rPr kumimoji="1" lang="zh-TW" altLang="en-US" dirty="0" smtClean="0"/>
              <a:t>水平方向的切割方式</a:t>
            </a:r>
            <a:endParaRPr kumimoji="1" lang="en-US" altLang="zh-TW" dirty="0" smtClean="0"/>
          </a:p>
          <a:p>
            <a:r>
              <a:rPr lang="en-US" altLang="zh-TW" dirty="0"/>
              <a:t>grid-template-rows: </a:t>
            </a:r>
            <a:r>
              <a:rPr lang="zh-TW" altLang="en-US" dirty="0" smtClean="0"/>
              <a:t>設垂直方向的切割方式</a:t>
            </a:r>
            <a:endParaRPr lang="en-US" altLang="zh-TW" dirty="0"/>
          </a:p>
          <a:p>
            <a:r>
              <a:rPr lang="en-US" altLang="zh-TW" dirty="0"/>
              <a:t>grid-column-</a:t>
            </a:r>
            <a:r>
              <a:rPr lang="en-US" altLang="zh-TW" dirty="0" smtClean="0"/>
              <a:t>gap </a:t>
            </a:r>
            <a:r>
              <a:rPr lang="zh-TW" altLang="en-US" dirty="0" smtClean="0"/>
              <a:t>與</a:t>
            </a:r>
            <a:r>
              <a:rPr lang="en-US" altLang="zh-TW" dirty="0" smtClean="0"/>
              <a:t> grid-row-gap: </a:t>
            </a:r>
            <a:r>
              <a:rPr lang="zh-TW" altLang="en-US" dirty="0" smtClean="0"/>
              <a:t>個別設定垂直區塊與水平區塊的間距</a:t>
            </a:r>
            <a:endParaRPr lang="en-US" altLang="zh-TW" dirty="0" smtClean="0"/>
          </a:p>
          <a:p>
            <a:r>
              <a:rPr lang="zh-TW" altLang="en-US" dirty="0"/>
              <a:t>合併成 </a:t>
            </a:r>
            <a:r>
              <a:rPr lang="en-US" altLang="zh-TW" dirty="0"/>
              <a:t>grid-gap</a:t>
            </a:r>
            <a:r>
              <a:rPr lang="zh-TW" altLang="en-US" dirty="0" smtClean="0"/>
              <a:t>，第一個值</a:t>
            </a:r>
            <a:r>
              <a:rPr lang="zh-TW" altLang="en-US" dirty="0"/>
              <a:t>為 </a:t>
            </a:r>
            <a:r>
              <a:rPr lang="en-US" altLang="zh-TW" dirty="0"/>
              <a:t>row </a:t>
            </a:r>
            <a:r>
              <a:rPr lang="zh-TW" altLang="en-US" dirty="0"/>
              <a:t>的間距，第二個值為 </a:t>
            </a:r>
            <a:r>
              <a:rPr lang="en-US" altLang="zh-TW" dirty="0"/>
              <a:t>column </a:t>
            </a:r>
            <a:r>
              <a:rPr lang="zh-TW" altLang="en-US" dirty="0"/>
              <a:t>的間距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17811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Grid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/>
              <a:t>f</a:t>
            </a:r>
            <a:r>
              <a:rPr lang="en-US" altLang="zh-TW" dirty="0" err="1" smtClean="0"/>
              <a:t>r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fr</a:t>
            </a:r>
            <a:r>
              <a:rPr lang="en-US" altLang="zh-TW" dirty="0" smtClean="0"/>
              <a:t> </a:t>
            </a:r>
            <a:r>
              <a:rPr lang="zh-TW" altLang="en-US" dirty="0" smtClean="0"/>
              <a:t>為因應</a:t>
            </a:r>
            <a:r>
              <a:rPr lang="en-US" altLang="zh-TW" dirty="0" smtClean="0"/>
              <a:t> grid </a:t>
            </a:r>
            <a:r>
              <a:rPr lang="zh-TW" altLang="en-US" dirty="0" smtClean="0"/>
              <a:t>的新單位，為扣除掉有設定的寬度後，依比例去取得各佔的空間</a:t>
            </a:r>
            <a:endParaRPr lang="en-US" altLang="zh-TW" dirty="0" smtClean="0"/>
          </a:p>
          <a:p>
            <a:r>
              <a:rPr kumimoji="1" lang="zh-TW" altLang="en-US" dirty="0" smtClean="0"/>
              <a:t>例</a:t>
            </a:r>
            <a:r>
              <a:rPr kumimoji="1" lang="en-US" altLang="zh-TW" dirty="0" smtClean="0"/>
              <a:t>: </a:t>
            </a:r>
            <a:r>
              <a:rPr lang="en-US" altLang="zh-TW" dirty="0"/>
              <a:t>grid-template-</a:t>
            </a:r>
            <a:r>
              <a:rPr lang="en-US" altLang="zh-TW" dirty="0" smtClean="0"/>
              <a:t>columns: </a:t>
            </a:r>
            <a:r>
              <a:rPr kumimoji="1" lang="en-US" altLang="zh-TW" dirty="0" smtClean="0"/>
              <a:t>1fr 2fr 3fr 300px;</a:t>
            </a:r>
          </a:p>
          <a:p>
            <a:r>
              <a:rPr kumimoji="1" lang="zh-TW" altLang="en-US" dirty="0" smtClean="0"/>
              <a:t>則其中第一塊的寬度為扣掉</a:t>
            </a:r>
            <a:r>
              <a:rPr kumimoji="1" lang="en-US" altLang="zh-TW" dirty="0" smtClean="0"/>
              <a:t> 300px </a:t>
            </a:r>
            <a:r>
              <a:rPr kumimoji="1" lang="zh-TW" altLang="en-US" dirty="0" smtClean="0"/>
              <a:t>後，佔</a:t>
            </a:r>
            <a:r>
              <a:rPr kumimoji="1" lang="en-US" altLang="zh-TW" dirty="0" smtClean="0"/>
              <a:t> 1/(1+2+3)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233659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Grid </a:t>
            </a:r>
            <a:r>
              <a:rPr kumimoji="1" lang="zh-TW" altLang="en-US" dirty="0" smtClean="0"/>
              <a:t>對齊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justify-</a:t>
            </a:r>
            <a:r>
              <a:rPr lang="en-US" altLang="zh-TW" dirty="0" smtClean="0"/>
              <a:t>content: </a:t>
            </a:r>
            <a:r>
              <a:rPr lang="zh-TW" altLang="en-US" dirty="0" smtClean="0"/>
              <a:t>水平方向對齊</a:t>
            </a:r>
            <a:endParaRPr lang="en-US" altLang="zh-TW" dirty="0" smtClean="0"/>
          </a:p>
          <a:p>
            <a:pPr lvl="1"/>
            <a:r>
              <a:rPr lang="en-US" altLang="zh-TW" dirty="0"/>
              <a:t>start: </a:t>
            </a:r>
            <a:r>
              <a:rPr lang="zh-TW" altLang="en-US" dirty="0"/>
              <a:t>對齊開始</a:t>
            </a:r>
            <a:br>
              <a:rPr lang="zh-TW" altLang="en-US" dirty="0"/>
            </a:br>
            <a:r>
              <a:rPr lang="en-US" altLang="zh-TW" dirty="0"/>
              <a:t>end: </a:t>
            </a:r>
            <a:r>
              <a:rPr lang="zh-TW" altLang="en-US" dirty="0"/>
              <a:t>對齊結尾</a:t>
            </a:r>
            <a:br>
              <a:rPr lang="zh-TW" altLang="en-US" dirty="0"/>
            </a:br>
            <a:r>
              <a:rPr lang="en-US" altLang="zh-TW" dirty="0"/>
              <a:t>center: </a:t>
            </a:r>
            <a:r>
              <a:rPr lang="zh-TW" altLang="en-US" dirty="0"/>
              <a:t>置中</a:t>
            </a:r>
            <a:br>
              <a:rPr lang="zh-TW" altLang="en-US" dirty="0"/>
            </a:br>
            <a:r>
              <a:rPr lang="en-US" altLang="zh-TW" dirty="0"/>
              <a:t>stretch: </a:t>
            </a:r>
            <a:r>
              <a:rPr lang="zh-TW" altLang="en-US" dirty="0"/>
              <a:t>展開</a:t>
            </a:r>
            <a:br>
              <a:rPr lang="zh-TW" altLang="en-US" dirty="0"/>
            </a:br>
            <a:r>
              <a:rPr lang="en-US" altLang="zh-TW" dirty="0"/>
              <a:t>space-around: </a:t>
            </a:r>
            <a:r>
              <a:rPr lang="zh-TW" altLang="en-US" dirty="0"/>
              <a:t>平均分散</a:t>
            </a:r>
            <a:br>
              <a:rPr lang="zh-TW" altLang="en-US" dirty="0"/>
            </a:br>
            <a:r>
              <a:rPr lang="en-US" altLang="zh-TW" dirty="0"/>
              <a:t>space-between: </a:t>
            </a:r>
            <a:r>
              <a:rPr lang="zh-TW" altLang="en-US" dirty="0"/>
              <a:t>從邊緣平均分散</a:t>
            </a:r>
            <a:br>
              <a:rPr lang="zh-TW" altLang="en-US" dirty="0"/>
            </a:br>
            <a:r>
              <a:rPr lang="en-US" altLang="zh-TW" dirty="0"/>
              <a:t>space-evenly: </a:t>
            </a:r>
            <a:r>
              <a:rPr lang="zh-TW" altLang="en-US" dirty="0"/>
              <a:t>平均分配，中間的空隙保持相等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08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box-shadow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完整參數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h-shadow</a:t>
            </a:r>
          </a:p>
          <a:p>
            <a:pPr lvl="1"/>
            <a:r>
              <a:rPr kumimoji="1" lang="en-US" altLang="zh-TW" dirty="0"/>
              <a:t>v-shadow</a:t>
            </a:r>
          </a:p>
          <a:p>
            <a:pPr lvl="1"/>
            <a:r>
              <a:rPr kumimoji="1" lang="en-US" altLang="zh-TW" dirty="0"/>
              <a:t>blur</a:t>
            </a:r>
          </a:p>
          <a:p>
            <a:pPr lvl="1"/>
            <a:r>
              <a:rPr kumimoji="1" lang="en-US" altLang="zh-TW" dirty="0"/>
              <a:t>spread</a:t>
            </a:r>
          </a:p>
          <a:p>
            <a:pPr lvl="1"/>
            <a:r>
              <a:rPr kumimoji="1" lang="en-US" altLang="zh-TW" dirty="0"/>
              <a:t>color</a:t>
            </a:r>
          </a:p>
          <a:p>
            <a:pPr lvl="1"/>
            <a:r>
              <a:rPr kumimoji="1" lang="en-US" altLang="zh-TW" dirty="0"/>
              <a:t>Inset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4445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Grid </a:t>
            </a:r>
            <a:r>
              <a:rPr kumimoji="1" lang="zh-TW" altLang="en-US" dirty="0" smtClean="0"/>
              <a:t>對齊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align-content: </a:t>
            </a:r>
            <a:r>
              <a:rPr lang="zh-TW" altLang="en-US" dirty="0" smtClean="0"/>
              <a:t>垂直方向對齊</a:t>
            </a:r>
            <a:endParaRPr lang="en-US" altLang="zh-TW" dirty="0" smtClean="0"/>
          </a:p>
          <a:p>
            <a:pPr lvl="1"/>
            <a:r>
              <a:rPr lang="en-US" altLang="zh-TW" dirty="0"/>
              <a:t>start: </a:t>
            </a:r>
            <a:r>
              <a:rPr lang="zh-TW" altLang="en-US" dirty="0"/>
              <a:t>對齊開始</a:t>
            </a:r>
            <a:br>
              <a:rPr lang="zh-TW" altLang="en-US" dirty="0"/>
            </a:br>
            <a:r>
              <a:rPr lang="en-US" altLang="zh-TW" dirty="0"/>
              <a:t>end: </a:t>
            </a:r>
            <a:r>
              <a:rPr lang="zh-TW" altLang="en-US" dirty="0"/>
              <a:t>對齊結尾</a:t>
            </a:r>
            <a:br>
              <a:rPr lang="zh-TW" altLang="en-US" dirty="0"/>
            </a:br>
            <a:r>
              <a:rPr lang="en-US" altLang="zh-TW" dirty="0"/>
              <a:t>center: </a:t>
            </a:r>
            <a:r>
              <a:rPr lang="zh-TW" altLang="en-US" dirty="0"/>
              <a:t>置中</a:t>
            </a:r>
            <a:br>
              <a:rPr lang="zh-TW" altLang="en-US" dirty="0"/>
            </a:br>
            <a:r>
              <a:rPr lang="en-US" altLang="zh-TW" dirty="0"/>
              <a:t>stretch: </a:t>
            </a:r>
            <a:r>
              <a:rPr lang="zh-TW" altLang="en-US" dirty="0"/>
              <a:t>展開</a:t>
            </a:r>
            <a:br>
              <a:rPr lang="zh-TW" altLang="en-US" dirty="0"/>
            </a:br>
            <a:r>
              <a:rPr lang="en-US" altLang="zh-TW" dirty="0"/>
              <a:t>space-around: </a:t>
            </a:r>
            <a:r>
              <a:rPr lang="zh-TW" altLang="en-US" dirty="0"/>
              <a:t>平均分散</a:t>
            </a:r>
            <a:br>
              <a:rPr lang="zh-TW" altLang="en-US" dirty="0"/>
            </a:br>
            <a:r>
              <a:rPr lang="en-US" altLang="zh-TW" dirty="0"/>
              <a:t>space-between: </a:t>
            </a:r>
            <a:r>
              <a:rPr lang="zh-TW" altLang="en-US" dirty="0"/>
              <a:t>從邊緣平均分散</a:t>
            </a:r>
            <a:br>
              <a:rPr lang="zh-TW" altLang="en-US" dirty="0"/>
            </a:br>
            <a:r>
              <a:rPr lang="en-US" altLang="zh-TW" dirty="0"/>
              <a:t>space-evenly: </a:t>
            </a:r>
            <a:r>
              <a:rPr lang="zh-TW" altLang="en-US" dirty="0"/>
              <a:t>平均分配，中間的空隙保持相等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64803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Grid </a:t>
            </a:r>
            <a:r>
              <a:rPr kumimoji="1" lang="zh-TW" altLang="en-US" dirty="0" smtClean="0"/>
              <a:t>對齊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另外可以設定</a:t>
            </a:r>
            <a:r>
              <a:rPr kumimoji="1" lang="en-US" altLang="zh-TW" dirty="0" smtClean="0"/>
              <a:t> </a:t>
            </a:r>
            <a:r>
              <a:rPr lang="en-US" altLang="zh-TW" dirty="0"/>
              <a:t>justify-</a:t>
            </a:r>
            <a:r>
              <a:rPr lang="en-US" altLang="zh-TW" dirty="0" smtClean="0"/>
              <a:t>self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 align-self </a:t>
            </a:r>
            <a:r>
              <a:rPr lang="zh-TW" altLang="en-US" dirty="0" smtClean="0"/>
              <a:t>對單個元件對齊</a:t>
            </a:r>
            <a:endParaRPr lang="en-US" altLang="zh-TW" dirty="0" smtClean="0"/>
          </a:p>
          <a:p>
            <a:r>
              <a:rPr lang="zh-TW" altLang="en-US" dirty="0" smtClean="0"/>
              <a:t>可以設定的值為</a:t>
            </a:r>
            <a:r>
              <a:rPr lang="en-US" altLang="zh-TW" dirty="0" smtClean="0"/>
              <a:t>: </a:t>
            </a:r>
            <a:r>
              <a:rPr lang="en-US" altLang="zh-TW" dirty="0"/>
              <a:t>start, end, center </a:t>
            </a:r>
            <a:r>
              <a:rPr lang="zh-TW" altLang="en-US" dirty="0"/>
              <a:t>和 </a:t>
            </a:r>
            <a:r>
              <a:rPr lang="en-US" altLang="zh-TW" dirty="0"/>
              <a:t>stretch</a:t>
            </a:r>
            <a:endParaRPr lang="en-US" altLang="zh-TW" dirty="0" smtClean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670950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Grid area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使用</a:t>
            </a:r>
            <a:r>
              <a:rPr kumimoji="1" lang="en-US" altLang="zh-TW" dirty="0" smtClean="0"/>
              <a:t> grid</a:t>
            </a:r>
            <a:r>
              <a:rPr kumimoji="1" lang="en-US" altLang="zh-TW" dirty="0"/>
              <a:t>-template-</a:t>
            </a:r>
            <a:r>
              <a:rPr kumimoji="1" lang="en-US" altLang="zh-TW" dirty="0" smtClean="0"/>
              <a:t>areas </a:t>
            </a:r>
            <a:r>
              <a:rPr kumimoji="1" lang="zh-TW" altLang="en-US" dirty="0" smtClean="0"/>
              <a:t>指定分割後的區塊</a:t>
            </a:r>
            <a:endParaRPr kumimoji="1" lang="en-US" altLang="zh-TW" dirty="0" smtClean="0"/>
          </a:p>
          <a:p>
            <a:r>
              <a:rPr kumimoji="1" lang="zh-TW" altLang="en-US" dirty="0" smtClean="0"/>
              <a:t>對個別區塊設定樣式，可以快速排出網頁版型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84" y="2735235"/>
            <a:ext cx="6486891" cy="38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7562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Clip-path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多邊形剪裁</a:t>
            </a:r>
          </a:p>
        </p:txBody>
      </p:sp>
    </p:spTree>
    <p:extLst>
      <p:ext uri="{BB962C8B-B14F-4D97-AF65-F5344CB8AC3E}">
        <p14:creationId xmlns:p14="http://schemas.microsoft.com/office/powerpoint/2010/main" val="16954510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圓形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半徑 </a:t>
            </a:r>
            <a:r>
              <a:rPr lang="en-US" altLang="zh-TW" dirty="0"/>
              <a:t>at </a:t>
            </a:r>
            <a:r>
              <a:rPr lang="zh-TW" altLang="en-US" dirty="0"/>
              <a:t>圓心座標</a:t>
            </a:r>
            <a:endParaRPr lang="en-US" altLang="zh-TW" dirty="0"/>
          </a:p>
          <a:p>
            <a:r>
              <a:rPr kumimoji="1" lang="mr-IN" altLang="zh-TW" dirty="0"/>
              <a:t>clip-path:circle(50% at 50% 50%);</a:t>
            </a:r>
            <a:endParaRPr kumimoji="1" lang="zh-TW" altLang="en-US" dirty="0"/>
          </a:p>
        </p:txBody>
      </p:sp>
      <p:pic>
        <p:nvPicPr>
          <p:cNvPr id="4" name="圖片 3" descr="cir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5" y="2893890"/>
            <a:ext cx="3202110" cy="32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4821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橢圓形 </a:t>
            </a:r>
            <a:r>
              <a:rPr lang="en-US" altLang="zh-TW" dirty="0"/>
              <a:t>ellipse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長</a:t>
            </a:r>
            <a:r>
              <a:rPr lang="en-US" altLang="zh-TW" dirty="0"/>
              <a:t> </a:t>
            </a:r>
            <a:r>
              <a:rPr lang="zh-TW" altLang="en-US" dirty="0"/>
              <a:t>短軸半徑 </a:t>
            </a:r>
            <a:r>
              <a:rPr lang="en-US" altLang="zh-TW" dirty="0"/>
              <a:t>at </a:t>
            </a:r>
            <a:r>
              <a:rPr lang="zh-TW" altLang="en-US" dirty="0"/>
              <a:t>圓心座標</a:t>
            </a:r>
            <a:endParaRPr lang="en-US" altLang="zh-TW" dirty="0"/>
          </a:p>
          <a:p>
            <a:r>
              <a:rPr kumimoji="1" lang="mr-IN" altLang="zh-TW" dirty="0"/>
              <a:t>clip-path:ellipse(25% 50% at 50% 50%)</a:t>
            </a:r>
            <a:r>
              <a:rPr kumimoji="1" lang="en-US" altLang="zh-TW" dirty="0"/>
              <a:t>;</a:t>
            </a:r>
            <a:endParaRPr kumimoji="1" lang="zh-TW" altLang="en-US" dirty="0"/>
          </a:p>
        </p:txBody>
      </p:sp>
      <p:pic>
        <p:nvPicPr>
          <p:cNvPr id="5" name="圖片 4" descr="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80" y="2705100"/>
            <a:ext cx="2510014" cy="400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796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內置矩形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inset( </a:t>
            </a:r>
            <a:r>
              <a:rPr lang="zh-TW" altLang="en-US" dirty="0"/>
              <a:t>上右下左的邊距 </a:t>
            </a:r>
            <a:r>
              <a:rPr lang="en-US" altLang="zh-TW" dirty="0"/>
              <a:t>round </a:t>
            </a:r>
            <a:r>
              <a:rPr lang="zh-TW" altLang="en-US" dirty="0"/>
              <a:t>上右下左圓角 </a:t>
            </a:r>
            <a:r>
              <a:rPr lang="en-US" altLang="zh-TW" dirty="0"/>
              <a:t>)</a:t>
            </a:r>
          </a:p>
          <a:p>
            <a:r>
              <a:rPr kumimoji="1" lang="en-US" altLang="zh-TW" dirty="0"/>
              <a:t>clip-path: inset(5px 10px 20px 30px round 10% 20% 30% 50%);</a:t>
            </a:r>
            <a:endParaRPr kumimoji="1" lang="zh-TW" altLang="en-US" dirty="0"/>
          </a:p>
        </p:txBody>
      </p:sp>
      <p:pic>
        <p:nvPicPr>
          <p:cNvPr id="4" name="圖片 3" descr="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14" y="2946715"/>
            <a:ext cx="3554347" cy="345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1626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多邊形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480538" cy="4495800"/>
          </a:xfrm>
        </p:spPr>
        <p:txBody>
          <a:bodyPr>
            <a:normAutofit/>
          </a:bodyPr>
          <a:lstStyle/>
          <a:p>
            <a:r>
              <a:rPr kumimoji="1" lang="mr-IN" altLang="zh-TW" sz="2800" dirty="0"/>
              <a:t>polygon</a:t>
            </a:r>
            <a:r>
              <a:rPr kumimoji="1" lang="en-US" altLang="zh-TW" sz="2800" dirty="0"/>
              <a:t>(point1, point2 </a:t>
            </a:r>
            <a:r>
              <a:rPr kumimoji="1" lang="mr-IN" altLang="zh-TW" sz="2800" dirty="0"/>
              <a:t>…</a:t>
            </a:r>
            <a:r>
              <a:rPr kumimoji="1" lang="en-US" altLang="zh-TW" sz="2800" dirty="0"/>
              <a:t>)</a:t>
            </a:r>
            <a:endParaRPr kumimoji="1" lang="mr-IN" altLang="zh-TW" sz="2800" dirty="0"/>
          </a:p>
          <a:p>
            <a:r>
              <a:rPr kumimoji="1" lang="zh-TW" altLang="en-US" sz="2800" dirty="0"/>
              <a:t>三角形</a:t>
            </a:r>
            <a:endParaRPr kumimoji="1" lang="en-US" altLang="zh-TW" sz="2800" dirty="0"/>
          </a:p>
          <a:p>
            <a:r>
              <a:rPr kumimoji="1" lang="mr-IN" altLang="zh-TW" sz="2800" dirty="0"/>
              <a:t>clip-path:polygon(0% 100%, 50% 0%,100% 100%);</a:t>
            </a:r>
            <a:endParaRPr kumimoji="1" lang="zh-TW" altLang="en-US" sz="2800" dirty="0"/>
          </a:p>
        </p:txBody>
      </p:sp>
      <p:pic>
        <p:nvPicPr>
          <p:cNvPr id="4" name="圖片 3" descr="trian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48" y="2444921"/>
            <a:ext cx="3730698" cy="365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1186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菱形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mr-IN" altLang="zh-TW" dirty="0"/>
              <a:t>clip-path:polygon(50% 0%, 100% 50%, 50% 100%, 0% 50%)</a:t>
            </a:r>
            <a:endParaRPr kumimoji="1" lang="zh-TW" altLang="en-US" dirty="0"/>
          </a:p>
        </p:txBody>
      </p:sp>
      <p:pic>
        <p:nvPicPr>
          <p:cNvPr id="4" name="圖片 3" descr="diamo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64" y="2611110"/>
            <a:ext cx="4216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12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注意事項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clip-path </a:t>
            </a:r>
            <a:r>
              <a:rPr lang="zh-TW" altLang="en-US" dirty="0"/>
              <a:t>要順著一個方向繪製，如果順時針就一律順時針，逆時針就一律逆時針，因為 </a:t>
            </a:r>
            <a:r>
              <a:rPr lang="en-US" altLang="zh-TW" dirty="0"/>
              <a:t>polygon </a:t>
            </a:r>
            <a:r>
              <a:rPr lang="zh-TW" altLang="en-US" dirty="0"/>
              <a:t>是一個連續的線段，如果線段有交叉就會破圖。</a:t>
            </a:r>
          </a:p>
          <a:p>
            <a:r>
              <a:rPr lang="zh-TW" altLang="en-US" dirty="0"/>
              <a:t>如果繪製時採用「比例」的方式繪製，長寬就必須要先行設定，不然有可能繪製出來的長寬和我們想像的就會有落差。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4040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box-shadow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kumimoji="1" lang="zh-TW" altLang="en-US" dirty="0"/>
              <a:t>多重</a:t>
            </a:r>
            <a:r>
              <a:rPr kumimoji="1" lang="en-US" altLang="zh-TW" dirty="0"/>
              <a:t> shadow: </a:t>
            </a:r>
            <a:r>
              <a:rPr kumimoji="1" lang="zh-TW" altLang="en-US" dirty="0"/>
              <a:t>用</a:t>
            </a:r>
            <a:r>
              <a:rPr kumimoji="1" lang="en-US" altLang="zh-TW" dirty="0"/>
              <a:t> , </a:t>
            </a:r>
            <a:r>
              <a:rPr kumimoji="1" lang="zh-TW" altLang="en-US" dirty="0"/>
              <a:t>分開</a:t>
            </a:r>
            <a:endParaRPr kumimoji="1" lang="en-US" altLang="zh-TW" dirty="0"/>
          </a:p>
          <a:p>
            <a:pPr lvl="1"/>
            <a:r>
              <a:rPr lang="fi-FI" altLang="zh-TW" dirty="0" err="1"/>
              <a:t>box-shadow</a:t>
            </a:r>
            <a:r>
              <a:rPr lang="fi-FI" altLang="zh-TW" dirty="0"/>
              <a:t>: 0 4px 8px rgba(0, 0, 0, 0.5), 0 6px 20px rgba(255, 0, 0, 0.2);</a:t>
            </a:r>
          </a:p>
          <a:p>
            <a:pPr lvl="1"/>
            <a:r>
              <a:rPr kumimoji="1" lang="zh-TW" altLang="en-US" dirty="0"/>
              <a:t>寫越後面的會被蓋在越下面</a:t>
            </a:r>
          </a:p>
        </p:txBody>
      </p:sp>
    </p:spTree>
    <p:extLst>
      <p:ext uri="{BB962C8B-B14F-4D97-AF65-F5344CB8AC3E}">
        <p14:creationId xmlns:p14="http://schemas.microsoft.com/office/powerpoint/2010/main" val="181325959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EX: </a:t>
            </a:r>
            <a:r>
              <a:rPr kumimoji="1" lang="zh-TW" altLang="en-US" dirty="0"/>
              <a:t>練習排版</a:t>
            </a:r>
          </a:p>
        </p:txBody>
      </p:sp>
      <p:pic>
        <p:nvPicPr>
          <p:cNvPr id="4" name="圖片 3" descr="cl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9" y="1647562"/>
            <a:ext cx="6970422" cy="50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8690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更多形狀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bennettfeely.com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clippy</a:t>
            </a:r>
            <a:r>
              <a:rPr kumimoji="1" lang="en-US" altLang="zh-TW" dirty="0"/>
              <a:t>/</a:t>
            </a:r>
            <a:endParaRPr kumimoji="1" lang="zh-TW" altLang="en-US" dirty="0"/>
          </a:p>
        </p:txBody>
      </p:sp>
      <p:pic>
        <p:nvPicPr>
          <p:cNvPr id="4" name="圖片 3" descr="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39" y="2193534"/>
            <a:ext cx="5582575" cy="40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843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搭配動畫</a:t>
            </a:r>
          </a:p>
        </p:txBody>
      </p:sp>
      <p:pic>
        <p:nvPicPr>
          <p:cNvPr id="4" name="圖片 3" descr="cli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92" y="1600200"/>
            <a:ext cx="6037605" cy="47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449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AWD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Adaptive Web Design (AWD, </a:t>
            </a:r>
            <a:r>
              <a:rPr kumimoji="1" lang="zh-TW" altLang="en-US" dirty="0"/>
              <a:t>適應式設計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透過伺服器判斷後，依據不同裝置回傳不同的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css</a:t>
            </a:r>
            <a:r>
              <a:rPr kumimoji="1" lang="en-US" altLang="zh-TW" dirty="0"/>
              <a:t> </a:t>
            </a:r>
            <a:r>
              <a:rPr kumimoji="1" lang="zh-TW" altLang="en-US" dirty="0"/>
              <a:t>及圖片</a:t>
            </a:r>
            <a:endParaRPr kumimoji="1" lang="en-US" altLang="zh-TW" dirty="0"/>
          </a:p>
          <a:p>
            <a:r>
              <a:rPr kumimoji="1" lang="zh-TW" altLang="en-US" dirty="0"/>
              <a:t>判斷載入裝置的程式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serbanghita</a:t>
            </a:r>
            <a:r>
              <a:rPr kumimoji="1" lang="en-US" altLang="zh-TW" dirty="0"/>
              <a:t>/Mobile-Detect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02706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AMP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Accelerated Mobile Pages</a:t>
            </a:r>
          </a:p>
          <a:p>
            <a:r>
              <a:rPr kumimoji="1" lang="zh-TW" altLang="en-US" dirty="0"/>
              <a:t>能用</a:t>
            </a:r>
            <a:r>
              <a:rPr kumimoji="1" lang="en-US" altLang="zh-TW" dirty="0"/>
              <a:t> 10 </a:t>
            </a:r>
            <a:r>
              <a:rPr kumimoji="1" lang="zh-TW" altLang="en-US" dirty="0"/>
              <a:t>倍速開啟網頁</a:t>
            </a:r>
            <a:endParaRPr kumimoji="1" lang="en-US" altLang="zh-TW" dirty="0"/>
          </a:p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www.ampproject.org</a:t>
            </a:r>
            <a:r>
              <a:rPr kumimoji="1" lang="en-US" altLang="zh-TW" dirty="0"/>
              <a:t>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207814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 AMP </a:t>
            </a:r>
            <a:r>
              <a:rPr kumimoji="1" lang="zh-TW" altLang="en-US" dirty="0"/>
              <a:t>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Step 1 </a:t>
            </a:r>
            <a:r>
              <a:rPr kumimoji="1" lang="zh-TW" altLang="en-US" dirty="0"/>
              <a:t>使用樣板建置初步頁面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www.ampproject.org</a:t>
            </a:r>
            <a:r>
              <a:rPr kumimoji="1" lang="en-US" altLang="zh-TW" dirty="0"/>
              <a:t>/docs/tutorials/create/</a:t>
            </a:r>
            <a:r>
              <a:rPr kumimoji="1" lang="en-US" altLang="zh-TW" dirty="0" err="1"/>
              <a:t>basic_markup</a:t>
            </a:r>
            <a:endParaRPr kumimoji="1" lang="en-US" altLang="zh-TW" dirty="0"/>
          </a:p>
          <a:p>
            <a:r>
              <a:rPr kumimoji="1" lang="en-US" altLang="zh-TW" dirty="0"/>
              <a:t>Step 2 </a:t>
            </a:r>
            <a:r>
              <a:rPr kumimoji="1" lang="zh-TW" altLang="en-US" dirty="0"/>
              <a:t>使用</a:t>
            </a:r>
            <a:r>
              <a:rPr kumimoji="1" lang="en-US" altLang="zh-TW" dirty="0"/>
              <a:t> amp </a:t>
            </a:r>
            <a:r>
              <a:rPr kumimoji="1" lang="zh-TW" altLang="en-US" dirty="0"/>
              <a:t>的語法載入圖片或影片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www.ampproject.org</a:t>
            </a:r>
            <a:r>
              <a:rPr kumimoji="1" lang="en-US" altLang="zh-TW" dirty="0"/>
              <a:t>/docs/guides/</a:t>
            </a:r>
            <a:r>
              <a:rPr kumimoji="1" lang="en-US" altLang="zh-TW" dirty="0" err="1"/>
              <a:t>amp_replacements</a:t>
            </a:r>
            <a:endParaRPr kumimoji="1" lang="en-US" altLang="zh-TW" dirty="0"/>
          </a:p>
          <a:p>
            <a:r>
              <a:rPr kumimoji="1" lang="en-US" altLang="zh-TW" dirty="0"/>
              <a:t>Step 3 </a:t>
            </a:r>
            <a:r>
              <a:rPr kumimoji="1" lang="zh-TW" altLang="en-US" dirty="0"/>
              <a:t>使用</a:t>
            </a:r>
            <a:r>
              <a:rPr kumimoji="1" lang="en-US" altLang="zh-TW" dirty="0"/>
              <a:t> amp </a:t>
            </a:r>
            <a:r>
              <a:rPr kumimoji="1" lang="zh-TW" altLang="en-US" dirty="0"/>
              <a:t>的語法寫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css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www.ampproject.org</a:t>
            </a:r>
            <a:r>
              <a:rPr kumimoji="1" lang="en-US" altLang="zh-TW" dirty="0"/>
              <a:t>/docs/guides/</a:t>
            </a:r>
            <a:r>
              <a:rPr kumimoji="1" lang="en-US" altLang="zh-TW" dirty="0" err="1"/>
              <a:t>responsive_amp</a:t>
            </a:r>
            <a:endParaRPr kumimoji="1" lang="en-US" altLang="zh-TW" dirty="0"/>
          </a:p>
          <a:p>
            <a:r>
              <a:rPr kumimoji="1" lang="en-US" altLang="zh-TW" dirty="0"/>
              <a:t>Step 4 </a:t>
            </a:r>
            <a:r>
              <a:rPr kumimoji="1" lang="zh-TW" altLang="en-US" dirty="0"/>
              <a:t>驗證</a:t>
            </a:r>
            <a:r>
              <a:rPr kumimoji="1" lang="en-US" altLang="zh-TW" dirty="0"/>
              <a:t> amp </a:t>
            </a:r>
            <a:r>
              <a:rPr kumimoji="1" lang="zh-TW" altLang="en-US" dirty="0"/>
              <a:t>頁面是否撰寫正確</a:t>
            </a:r>
            <a:endParaRPr kumimoji="1" lang="en-US" altLang="zh-TW" dirty="0"/>
          </a:p>
          <a:p>
            <a:pPr lvl="1"/>
            <a:r>
              <a:rPr lang="zh-TW" altLang="en-US" dirty="0"/>
              <a:t>在網址後面加上</a:t>
            </a:r>
            <a:r>
              <a:rPr lang="en-US" altLang="zh-TW" dirty="0"/>
              <a:t> #development=1</a:t>
            </a:r>
            <a:r>
              <a:rPr lang="zh-TW" altLang="en-US" dirty="0"/>
              <a:t>並檢查是否有錯誤訊息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147091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 AMP </a:t>
            </a:r>
            <a:r>
              <a:rPr kumimoji="1" lang="zh-TW" altLang="en-US" dirty="0"/>
              <a:t>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Step 5</a:t>
            </a:r>
          </a:p>
          <a:p>
            <a:r>
              <a:rPr kumimoji="1" lang="zh-TW" altLang="en-US" dirty="0"/>
              <a:t>將下方程式片段加入非</a:t>
            </a:r>
            <a:r>
              <a:rPr kumimoji="1" lang="en-US" altLang="zh-TW" dirty="0"/>
              <a:t>AMP</a:t>
            </a:r>
            <a:r>
              <a:rPr kumimoji="1" lang="zh-TW" altLang="en-US" dirty="0"/>
              <a:t>頁面</a:t>
            </a:r>
          </a:p>
          <a:p>
            <a:r>
              <a:rPr kumimoji="1" lang="en-US" altLang="zh-TW" dirty="0"/>
              <a:t>&lt;link </a:t>
            </a:r>
            <a:r>
              <a:rPr kumimoji="1" lang="en-US" altLang="zh-TW" dirty="0" err="1"/>
              <a:t>rel</a:t>
            </a:r>
            <a:r>
              <a:rPr kumimoji="1" lang="en-US" altLang="zh-TW" dirty="0"/>
              <a:t>="</a:t>
            </a:r>
            <a:r>
              <a:rPr kumimoji="1" lang="en-US" altLang="zh-TW" dirty="0" err="1"/>
              <a:t>amphtml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href</a:t>
            </a:r>
            <a:r>
              <a:rPr kumimoji="1" lang="en-US" altLang="zh-TW" dirty="0"/>
              <a:t>=</a:t>
            </a:r>
            <a:r>
              <a:rPr kumimoji="1" lang="en-US" altLang="zh-TW" dirty="0">
                <a:hlinkClick r:id="rId2"/>
              </a:rPr>
              <a:t>https://www.example.com/amp.html</a:t>
            </a:r>
            <a:r>
              <a:rPr kumimoji="1" lang="en-US" altLang="zh-TW" dirty="0"/>
              <a:t>&gt;</a:t>
            </a:r>
          </a:p>
          <a:p>
            <a:r>
              <a:rPr kumimoji="1" lang="zh-TW" altLang="en-US" dirty="0"/>
              <a:t>將下方程式片段加入</a:t>
            </a:r>
            <a:r>
              <a:rPr kumimoji="1" lang="en-US" altLang="zh-TW" dirty="0"/>
              <a:t>AMP</a:t>
            </a:r>
            <a:r>
              <a:rPr kumimoji="1" lang="zh-TW" altLang="en-US" dirty="0"/>
              <a:t>頁面</a:t>
            </a:r>
          </a:p>
          <a:p>
            <a:r>
              <a:rPr kumimoji="1" lang="en-US" altLang="zh-TW" dirty="0"/>
              <a:t>&lt;link </a:t>
            </a:r>
            <a:r>
              <a:rPr kumimoji="1" lang="en-US" altLang="zh-TW" dirty="0" err="1"/>
              <a:t>rel</a:t>
            </a:r>
            <a:r>
              <a:rPr kumimoji="1" lang="en-US" altLang="zh-TW" dirty="0"/>
              <a:t>="canonical" </a:t>
            </a:r>
            <a:r>
              <a:rPr kumimoji="1" lang="en-US" altLang="zh-TW" dirty="0" err="1"/>
              <a:t>href</a:t>
            </a:r>
            <a:r>
              <a:rPr kumimoji="1" lang="en-US" altLang="zh-TW" dirty="0"/>
              <a:t>="https://</a:t>
            </a:r>
            <a:r>
              <a:rPr kumimoji="1" lang="en-US" altLang="zh-TW" dirty="0" err="1"/>
              <a:t>www.example.com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page.html</a:t>
            </a:r>
            <a:r>
              <a:rPr kumimoji="1" lang="en-US" altLang="zh-TW" dirty="0"/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00565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檔案位置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http://</a:t>
            </a:r>
            <a:r>
              <a:rPr lang="en-US" altLang="zh-TW" dirty="0" err="1"/>
              <a:t>bit.ly</a:t>
            </a:r>
            <a:r>
              <a:rPr lang="en-US" altLang="zh-TW"/>
              <a:t>/iiicss3</a:t>
            </a: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box-shadow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kumimoji="1" lang="zh-TW" altLang="en-US" dirty="0"/>
              <a:t>內部陰影</a:t>
            </a:r>
            <a:r>
              <a:rPr kumimoji="1" lang="en-US" altLang="zh-TW" dirty="0"/>
              <a:t> inset</a:t>
            </a:r>
          </a:p>
          <a:p>
            <a:pPr lvl="1"/>
            <a:r>
              <a:rPr lang="en-US" altLang="zh-TW" dirty="0"/>
              <a:t>box-shadow: 0 0 20px 4px red inset;</a:t>
            </a:r>
          </a:p>
          <a:p>
            <a:pPr lvl="1"/>
            <a:r>
              <a:rPr kumimoji="1" lang="zh-TW" altLang="en-US" dirty="0"/>
              <a:t>試試多重陰影</a:t>
            </a:r>
            <a:endParaRPr kumimoji="1" lang="en-US" altLang="zh-TW" dirty="0"/>
          </a:p>
          <a:p>
            <a:pPr lvl="1"/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8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text-shadow</a:t>
            </a:r>
          </a:p>
          <a:p>
            <a:pPr lvl="1"/>
            <a:r>
              <a:rPr kumimoji="1" lang="zh-TW" altLang="en-US" dirty="0"/>
              <a:t>基本用法</a:t>
            </a:r>
            <a:r>
              <a:rPr kumimoji="1" lang="en-US" altLang="zh-TW" dirty="0"/>
              <a:t>: text-shadow: 2px 3px 5px gray;</a:t>
            </a:r>
          </a:p>
          <a:p>
            <a:pPr lvl="1"/>
            <a:r>
              <a:rPr kumimoji="1" lang="zh-TW" altLang="en-US" dirty="0"/>
              <a:t>第一個值為水平偏移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第二個值為垂直偏移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第三個值為模糊程度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第四個值為顏色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測試</a:t>
            </a:r>
            <a:r>
              <a:rPr kumimoji="1" lang="en-US" altLang="zh-TW" dirty="0"/>
              <a:t> :hover, :active </a:t>
            </a:r>
            <a:r>
              <a:rPr kumimoji="1" lang="zh-TW" altLang="en-US" dirty="0"/>
              <a:t>效果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86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多重</a:t>
            </a:r>
            <a:r>
              <a:rPr kumimoji="1" lang="en-US" altLang="zh-TW" dirty="0"/>
              <a:t> shadow</a:t>
            </a:r>
            <a:r>
              <a:rPr kumimoji="1" lang="zh-TW" altLang="en-US" dirty="0"/>
              <a:t>，一樣用</a:t>
            </a:r>
            <a:r>
              <a:rPr kumimoji="1" lang="en-US" altLang="zh-TW" dirty="0"/>
              <a:t>, </a:t>
            </a:r>
            <a:r>
              <a:rPr kumimoji="1" lang="zh-TW" altLang="en-US" dirty="0"/>
              <a:t>分開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例</a:t>
            </a:r>
            <a:r>
              <a:rPr kumimoji="1" lang="en-US" altLang="zh-TW" dirty="0"/>
              <a:t> </a:t>
            </a:r>
            <a:r>
              <a:rPr kumimoji="1" lang="zh-TW" altLang="en-US" dirty="0"/>
              <a:t>螢光字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TW" dirty="0"/>
              <a:t>text-shadow: 0 0 2px red, 0 0 5px purple;</a:t>
            </a:r>
          </a:p>
          <a:p>
            <a:pPr lvl="1"/>
            <a:endParaRPr kumimoji="1" lang="en-US" altLang="zh-TW" dirty="0"/>
          </a:p>
          <a:p>
            <a:pPr lvl="1"/>
            <a:r>
              <a:rPr kumimoji="1" lang="zh-TW" altLang="en-US" dirty="0"/>
              <a:t>立體字</a:t>
            </a:r>
            <a:r>
              <a:rPr kumimoji="1" lang="en-US" altLang="zh-TW" dirty="0"/>
              <a:t>:</a:t>
            </a:r>
          </a:p>
          <a:p>
            <a:pPr lvl="2"/>
            <a:r>
              <a:rPr lang="en-US" altLang="zh-TW" dirty="0"/>
              <a:t>text-shadow: 0 1px </a:t>
            </a:r>
            <a:r>
              <a:rPr lang="en-US" altLang="zh-TW" dirty="0" err="1"/>
              <a:t>rgb</a:t>
            </a:r>
            <a:r>
              <a:rPr lang="en-US" altLang="zh-TW" dirty="0"/>
              <a:t>(200,200, 200), 0 2px </a:t>
            </a:r>
            <a:r>
              <a:rPr lang="en-US" altLang="zh-TW" dirty="0" err="1"/>
              <a:t>rgb</a:t>
            </a:r>
            <a:r>
              <a:rPr lang="en-US" altLang="zh-TW" dirty="0"/>
              <a:t>(160,160, 160), 0 3px </a:t>
            </a:r>
            <a:r>
              <a:rPr lang="en-US" altLang="zh-TW" dirty="0" err="1"/>
              <a:t>rgb</a:t>
            </a:r>
            <a:r>
              <a:rPr lang="en-US" altLang="zh-TW" dirty="0"/>
              <a:t>(120,120, 120), 0 4px </a:t>
            </a:r>
            <a:r>
              <a:rPr lang="en-US" altLang="zh-TW" dirty="0" err="1"/>
              <a:t>rgb</a:t>
            </a:r>
            <a:r>
              <a:rPr lang="en-US" altLang="zh-TW" dirty="0"/>
              <a:t>(80,80, 80), 0 5px </a:t>
            </a:r>
            <a:r>
              <a:rPr lang="en-US" altLang="zh-TW" dirty="0" err="1"/>
              <a:t>rgb</a:t>
            </a:r>
            <a:r>
              <a:rPr lang="en-US" altLang="zh-TW" dirty="0"/>
              <a:t>(40,40, 40);</a:t>
            </a:r>
            <a:endParaRPr kumimoji="1" lang="zh-TW" altLang="en-US" dirty="0"/>
          </a:p>
        </p:txBody>
      </p:sp>
      <p:pic>
        <p:nvPicPr>
          <p:cNvPr id="4" name="圖片 3" descr="text shad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91" y="3110546"/>
            <a:ext cx="1714500" cy="469900"/>
          </a:xfrm>
          <a:prstGeom prst="rect">
            <a:avLst/>
          </a:prstGeom>
        </p:spPr>
      </p:pic>
      <p:pic>
        <p:nvPicPr>
          <p:cNvPr id="5" name="圖片 4" descr="螢幕快照 2018-02-20 下午10.3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70" y="5192853"/>
            <a:ext cx="3060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2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text-shadow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kumimoji="1" lang="zh-TW" altLang="en-US" dirty="0"/>
              <a:t>例</a:t>
            </a:r>
            <a:r>
              <a:rPr kumimoji="1" lang="en-US" altLang="zh-TW" dirty="0"/>
              <a:t> </a:t>
            </a:r>
            <a:r>
              <a:rPr kumimoji="1" lang="zh-TW" altLang="en-US" dirty="0"/>
              <a:t>斜影字</a:t>
            </a:r>
            <a:r>
              <a:rPr kumimoji="1" lang="en-US" altLang="zh-TW" dirty="0"/>
              <a:t>: </a:t>
            </a:r>
          </a:p>
          <a:p>
            <a:pPr lvl="2"/>
            <a:r>
              <a:rPr lang="en-US" altLang="zh-TW" dirty="0"/>
              <a:t>text-shadow: 1px 1px black, 2px 2px black, 3px 3px black, 4px 4px black, 5px 5px black, 6px 6px black;</a:t>
            </a:r>
            <a:endParaRPr kumimoji="1" lang="en-US" altLang="zh-TW" dirty="0"/>
          </a:p>
        </p:txBody>
      </p:sp>
      <p:pic>
        <p:nvPicPr>
          <p:cNvPr id="6" name="圖片 5" descr="螢幕快照 2018-02-20 下午10.38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16" y="3115884"/>
            <a:ext cx="2933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62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Ex1: </a:t>
            </a:r>
            <a:r>
              <a:rPr kumimoji="1" lang="zh-TW" altLang="en-US" dirty="0"/>
              <a:t>卡片</a:t>
            </a:r>
          </a:p>
        </p:txBody>
      </p:sp>
      <p:pic>
        <p:nvPicPr>
          <p:cNvPr id="6" name="圖片 5" descr="ex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807" y="1869107"/>
            <a:ext cx="3136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12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border-image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border-image: </a:t>
            </a:r>
            <a:r>
              <a:rPr kumimoji="1" lang="zh-TW" altLang="en-US" dirty="0"/>
              <a:t>邊框圖片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基本用法</a:t>
            </a:r>
            <a:r>
              <a:rPr kumimoji="1" lang="en-US" altLang="zh-TW" dirty="0"/>
              <a:t>: </a:t>
            </a:r>
          </a:p>
          <a:p>
            <a:pPr lvl="1"/>
            <a:r>
              <a:rPr kumimoji="1" lang="en-US" altLang="zh-TW" dirty="0"/>
              <a:t>border: </a:t>
            </a:r>
            <a:r>
              <a:rPr kumimoji="1" lang="en-US" altLang="zh-TW" dirty="0">
                <a:solidFill>
                  <a:srgbClr val="FF0000"/>
                </a:solidFill>
              </a:rPr>
              <a:t>20px solid transparent</a:t>
            </a:r>
            <a:r>
              <a:rPr kumimoji="1" lang="en-US" altLang="zh-TW" dirty="0"/>
              <a:t>;</a:t>
            </a:r>
          </a:p>
          <a:p>
            <a:pPr lvl="1"/>
            <a:r>
              <a:rPr kumimoji="1" lang="en-US" altLang="zh-TW" dirty="0"/>
              <a:t>border-image: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(border-</a:t>
            </a:r>
            <a:r>
              <a:rPr kumimoji="1" lang="en-US" altLang="zh-TW" dirty="0" err="1"/>
              <a:t>image.png</a:t>
            </a:r>
            <a:r>
              <a:rPr kumimoji="1" lang="en-US" altLang="zh-TW" dirty="0"/>
              <a:t>) </a:t>
            </a:r>
            <a:r>
              <a:rPr kumimoji="1" lang="en-US" altLang="zh-TW" dirty="0">
                <a:solidFill>
                  <a:srgbClr val="FF6600"/>
                </a:solidFill>
              </a:rPr>
              <a:t>20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3366FF"/>
                </a:solidFill>
              </a:rPr>
              <a:t>round</a:t>
            </a:r>
            <a:r>
              <a:rPr kumimoji="1" lang="en-US" altLang="zh-TW" dirty="0"/>
              <a:t>;</a:t>
            </a:r>
          </a:p>
          <a:p>
            <a:pPr lvl="1"/>
            <a:r>
              <a:rPr kumimoji="1" lang="zh-TW" altLang="en-US" dirty="0">
                <a:solidFill>
                  <a:srgbClr val="FF6600"/>
                </a:solidFill>
              </a:rPr>
              <a:t>數字</a:t>
            </a:r>
            <a:r>
              <a:rPr kumimoji="1" lang="zh-TW" altLang="en-US" dirty="0"/>
              <a:t>代表在圖片何處切割，可以用數字或百分比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rgbClr val="3366FF"/>
                </a:solidFill>
              </a:rPr>
              <a:t>文字</a:t>
            </a:r>
            <a:r>
              <a:rPr kumimoji="1" lang="zh-TW" altLang="en-US" dirty="0"/>
              <a:t>代表重複方式，可用</a:t>
            </a:r>
            <a:r>
              <a:rPr kumimoji="1" lang="en-US" altLang="zh-TW" dirty="0"/>
              <a:t>repeat,  round </a:t>
            </a:r>
            <a:r>
              <a:rPr kumimoji="1" lang="zh-TW" altLang="en-US" dirty="0"/>
              <a:t>及</a:t>
            </a:r>
            <a:r>
              <a:rPr kumimoji="1" lang="en-US" altLang="zh-TW" dirty="0"/>
              <a:t> stretch</a:t>
            </a:r>
          </a:p>
          <a:p>
            <a:pPr lvl="1"/>
            <a:r>
              <a:rPr kumimoji="1" lang="en-US" altLang="zh-TW" dirty="0"/>
              <a:t>repeat </a:t>
            </a:r>
            <a:r>
              <a:rPr kumimoji="1" lang="zh-TW" altLang="en-US" dirty="0"/>
              <a:t>為重複</a:t>
            </a:r>
            <a:r>
              <a:rPr kumimoji="1" lang="en-US" altLang="zh-TW" dirty="0"/>
              <a:t>, round </a:t>
            </a:r>
            <a:r>
              <a:rPr kumimoji="1" lang="zh-TW" altLang="en-US" dirty="0"/>
              <a:t>為圖形重複</a:t>
            </a:r>
            <a:r>
              <a:rPr kumimoji="1" lang="en-US" altLang="zh-TW" dirty="0"/>
              <a:t>, stretch </a:t>
            </a:r>
            <a:r>
              <a:rPr kumimoji="1" lang="zh-TW" altLang="en-US" dirty="0"/>
              <a:t>為圖形延展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4066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border-image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完整參數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border-image</a:t>
            </a:r>
          </a:p>
          <a:p>
            <a:pPr lvl="1"/>
            <a:r>
              <a:rPr kumimoji="1" lang="en-US" altLang="zh-TW" dirty="0"/>
              <a:t>border-image-source: </a:t>
            </a:r>
            <a:r>
              <a:rPr kumimoji="1" lang="zh-TW" altLang="en-US" dirty="0"/>
              <a:t>圖片位置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border-image-slice: </a:t>
            </a:r>
            <a:r>
              <a:rPr kumimoji="1" lang="zh-TW" altLang="en-US" dirty="0"/>
              <a:t>切割位置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border-image-width: </a:t>
            </a:r>
            <a:r>
              <a:rPr kumimoji="1" lang="zh-TW" altLang="en-US"/>
              <a:t>圖片寬度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border-image-outset: </a:t>
            </a:r>
            <a:r>
              <a:rPr kumimoji="1" lang="zh-TW" altLang="en-US" dirty="0"/>
              <a:t>圖片偏移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border-image-repeat: </a:t>
            </a:r>
            <a:r>
              <a:rPr kumimoji="1" lang="zh-TW" altLang="en-US" dirty="0"/>
              <a:t>圖片重複</a:t>
            </a:r>
            <a:r>
              <a:rPr kumimoji="1" lang="en-US" altLang="zh-TW" dirty="0"/>
              <a:t>(repeat, round, stretch)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5306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background-image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background-image</a:t>
            </a:r>
          </a:p>
          <a:p>
            <a:pPr lvl="1"/>
            <a:r>
              <a:rPr kumimoji="1" lang="zh-TW" altLang="en-US" dirty="0"/>
              <a:t>基本用法</a:t>
            </a:r>
            <a:r>
              <a:rPr kumimoji="1" lang="en-US" altLang="zh-TW" dirty="0"/>
              <a:t>: </a:t>
            </a:r>
          </a:p>
          <a:p>
            <a:pPr lvl="1"/>
            <a:r>
              <a:rPr kumimoji="1" lang="en-US" altLang="zh-TW" dirty="0"/>
              <a:t>background-image: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(images/jk.png),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(images/map.png);background-position: center top, center </a:t>
            </a:r>
            <a:r>
              <a:rPr kumimoji="1" lang="en-US" altLang="zh-TW" dirty="0" err="1"/>
              <a:t>center;background</a:t>
            </a:r>
            <a:r>
              <a:rPr kumimoji="1" lang="en-US" altLang="zh-TW" dirty="0"/>
              <a:t>-repeat: no-repeat, repeat;</a:t>
            </a:r>
          </a:p>
          <a:p>
            <a:pPr lvl="1"/>
            <a:r>
              <a:rPr kumimoji="1" lang="zh-TW" altLang="en-US" dirty="0"/>
              <a:t>合併</a:t>
            </a:r>
            <a:r>
              <a:rPr kumimoji="1" lang="en-US" altLang="zh-TW" dirty="0"/>
              <a:t>:background: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(images/jk.png) center top no-repeat,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(images/map.png) center center repeat;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601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Ex: </a:t>
            </a:r>
            <a:r>
              <a:rPr kumimoji="1" lang="zh-TW" altLang="en-US" dirty="0" smtClean="0"/>
              <a:t>製作畫框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圖片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frame_border.png</a:t>
            </a:r>
            <a:endParaRPr kumimoji="1" lang="zh-TW" altLang="en-US" dirty="0"/>
          </a:p>
        </p:txBody>
      </p:sp>
      <p:pic>
        <p:nvPicPr>
          <p:cNvPr id="4" name="圖片 3" descr="bor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8" y="2247900"/>
            <a:ext cx="629337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89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background-size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background-size: </a:t>
            </a:r>
            <a:r>
              <a:rPr kumimoji="1" lang="zh-TW" altLang="en-US" dirty="0"/>
              <a:t>設定背景圖片大小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基本用法</a:t>
            </a:r>
            <a:r>
              <a:rPr kumimoji="1" lang="en-US" altLang="zh-TW" dirty="0"/>
              <a:t>: </a:t>
            </a:r>
          </a:p>
          <a:p>
            <a:pPr lvl="1"/>
            <a:r>
              <a:rPr kumimoji="1" lang="en-US" altLang="zh-TW" dirty="0"/>
              <a:t>background-size: 300px 300px;</a:t>
            </a:r>
          </a:p>
          <a:p>
            <a:pPr lvl="1"/>
            <a:r>
              <a:rPr kumimoji="1" lang="zh-TW" altLang="en-US" dirty="0"/>
              <a:t>數值為指定圖片寬高，若要固定尺寸可以使用</a:t>
            </a:r>
            <a:r>
              <a:rPr kumimoji="1" lang="en-US" altLang="zh-TW" dirty="0"/>
              <a:t> auto</a:t>
            </a:r>
            <a:r>
              <a:rPr kumimoji="1" lang="zh-TW" altLang="en-US" dirty="0"/>
              <a:t>，如</a:t>
            </a:r>
            <a:r>
              <a:rPr kumimoji="1" lang="en-US" altLang="zh-TW" dirty="0"/>
              <a:t>: 300px auto;</a:t>
            </a:r>
          </a:p>
          <a:p>
            <a:pPr lvl="1"/>
            <a:r>
              <a:rPr kumimoji="1" lang="zh-TW" altLang="en-US" dirty="0"/>
              <a:t>指定複數背景</a:t>
            </a:r>
            <a:r>
              <a:rPr kumimoji="1" lang="en-US" altLang="zh-TW" dirty="0"/>
              <a:t>: background: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(images/jk.png) center center no-repeat,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(images/map.png) center center </a:t>
            </a:r>
            <a:r>
              <a:rPr kumimoji="1" lang="en-US" altLang="zh-TW" dirty="0" err="1"/>
              <a:t>repeat;background</a:t>
            </a:r>
            <a:r>
              <a:rPr kumimoji="1" lang="en-US" altLang="zh-TW" dirty="0"/>
              <a:t>-size: auto 120px, auto;</a:t>
            </a:r>
          </a:p>
          <a:p>
            <a:pPr lvl="1"/>
            <a:r>
              <a:rPr kumimoji="1" lang="en-US" altLang="zh-TW" dirty="0"/>
              <a:t>contain: </a:t>
            </a:r>
            <a:r>
              <a:rPr kumimoji="1" lang="zh-TW" altLang="en-US" dirty="0"/>
              <a:t>最長邊填滿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cover: </a:t>
            </a:r>
            <a:r>
              <a:rPr kumimoji="1" lang="zh-TW" altLang="en-US" dirty="0"/>
              <a:t>最短邊填滿</a:t>
            </a:r>
          </a:p>
        </p:txBody>
      </p:sp>
    </p:spTree>
    <p:extLst>
      <p:ext uri="{BB962C8B-B14F-4D97-AF65-F5344CB8AC3E}">
        <p14:creationId xmlns:p14="http://schemas.microsoft.com/office/powerpoint/2010/main" val="227099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Editor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 IDE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IDE</a:t>
            </a:r>
            <a:r>
              <a:rPr kumimoji="1" lang="zh-TW" altLang="en-US" dirty="0"/>
              <a:t>的全名為</a:t>
            </a:r>
            <a:r>
              <a:rPr kumimoji="1" lang="en-US" altLang="zh-TW" dirty="0"/>
              <a:t> </a:t>
            </a:r>
            <a:r>
              <a:rPr lang="en-US" altLang="zh-TW" dirty="0"/>
              <a:t>Integrated Development Environment(</a:t>
            </a:r>
            <a:r>
              <a:rPr lang="zh-TW" altLang="en-US" dirty="0"/>
              <a:t>整合開發環境</a:t>
            </a:r>
            <a:r>
              <a:rPr lang="en-US" altLang="zh-TW" dirty="0"/>
              <a:t>)</a:t>
            </a:r>
            <a:endParaRPr kumimoji="1" lang="en-US" altLang="zh-TW" dirty="0"/>
          </a:p>
          <a:p>
            <a:r>
              <a:rPr kumimoji="1" lang="en-US" altLang="zh-TW" dirty="0"/>
              <a:t>Editor </a:t>
            </a:r>
            <a:r>
              <a:rPr kumimoji="1" lang="zh-TW" altLang="en-US" dirty="0"/>
              <a:t>跟</a:t>
            </a:r>
            <a:r>
              <a:rPr kumimoji="1" lang="en-US" altLang="zh-TW" dirty="0"/>
              <a:t> IDE </a:t>
            </a:r>
            <a:r>
              <a:rPr kumimoji="1" lang="zh-TW" altLang="en-US" dirty="0"/>
              <a:t>都可以用來編輯程式，不同處在於</a:t>
            </a:r>
            <a:r>
              <a:rPr kumimoji="1" lang="en-US" altLang="zh-TW" dirty="0"/>
              <a:t> Editor </a:t>
            </a:r>
            <a:r>
              <a:rPr kumimoji="1" lang="zh-TW" altLang="en-US" dirty="0"/>
              <a:t>比較輕巧，</a:t>
            </a:r>
            <a:r>
              <a:rPr kumimoji="1" lang="en-US" altLang="zh-TW" dirty="0"/>
              <a:t>IDE </a:t>
            </a:r>
            <a:r>
              <a:rPr kumimoji="1" lang="zh-TW" altLang="en-US" dirty="0"/>
              <a:t>支援上比較完善</a:t>
            </a:r>
            <a:endParaRPr kumimoji="1" lang="en-US" altLang="zh-TW" dirty="0"/>
          </a:p>
          <a:p>
            <a:r>
              <a:rPr kumimoji="1" lang="en-US" altLang="zh-TW" dirty="0"/>
              <a:t>IDE </a:t>
            </a:r>
            <a:r>
              <a:rPr kumimoji="1" lang="zh-TW" altLang="en-US" dirty="0"/>
              <a:t>一般會把大部分的支援程式安裝完成，</a:t>
            </a:r>
            <a:r>
              <a:rPr kumimoji="1" lang="en-US" altLang="zh-TW" dirty="0"/>
              <a:t>Editor </a:t>
            </a:r>
            <a:r>
              <a:rPr kumimoji="1" lang="zh-TW" altLang="en-US" dirty="0"/>
              <a:t>預設的則比較少，但大多都可以繼續安裝</a:t>
            </a:r>
            <a:r>
              <a:rPr kumimoji="1" lang="en-US" altLang="zh-TW" dirty="0"/>
              <a:t> plugin </a:t>
            </a:r>
            <a:r>
              <a:rPr kumimoji="1" lang="zh-TW" altLang="en-US" dirty="0"/>
              <a:t>補功能</a:t>
            </a:r>
          </a:p>
        </p:txBody>
      </p:sp>
    </p:spTree>
    <p:extLst>
      <p:ext uri="{BB962C8B-B14F-4D97-AF65-F5344CB8AC3E}">
        <p14:creationId xmlns:p14="http://schemas.microsoft.com/office/powerpoint/2010/main" val="2872195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background-size</a:t>
            </a:r>
            <a:endParaRPr kumimoji="1" lang="zh-TW" altLang="en-US" dirty="0"/>
          </a:p>
        </p:txBody>
      </p:sp>
      <p:pic>
        <p:nvPicPr>
          <p:cNvPr id="4" name="圖片 3" descr="bg_s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925" y="1593560"/>
            <a:ext cx="3441832" cy="526443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493347" y="23843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預設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493347" y="4049800"/>
            <a:ext cx="8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contain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493347" y="5847048"/>
            <a:ext cx="67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cover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470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background-size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全畫面背景</a:t>
            </a:r>
            <a:endParaRPr kumimoji="1" lang="en-US" altLang="zh-TW" dirty="0"/>
          </a:p>
          <a:p>
            <a:pPr lvl="1"/>
            <a:r>
              <a:rPr lang="en-US" altLang="zh-TW" dirty="0"/>
              <a:t>background: </a:t>
            </a:r>
            <a:r>
              <a:rPr lang="en-US" altLang="zh-TW" dirty="0" err="1"/>
              <a:t>url</a:t>
            </a:r>
            <a:r>
              <a:rPr lang="en-US" altLang="zh-TW" dirty="0"/>
              <a:t>(</a:t>
            </a:r>
            <a:r>
              <a:rPr lang="en-US" altLang="zh-TW" dirty="0" err="1"/>
              <a:t>bg.jpg</a:t>
            </a:r>
            <a:r>
              <a:rPr lang="en-US" altLang="zh-TW" dirty="0"/>
              <a:t>) no-repeat center fixed; </a:t>
            </a:r>
            <a:br>
              <a:rPr lang="en-US" altLang="zh-TW" dirty="0"/>
            </a:br>
            <a:r>
              <a:rPr lang="en-US" altLang="zh-TW" dirty="0"/>
              <a:t>background-size: cover;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1334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background-origin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background-origin: </a:t>
            </a:r>
            <a:r>
              <a:rPr kumimoji="1" lang="zh-TW" altLang="en-US" dirty="0"/>
              <a:t>設定圖片位置</a:t>
            </a:r>
          </a:p>
          <a:p>
            <a:pPr lvl="1"/>
            <a:r>
              <a:rPr lang="en-US" altLang="zh-TW" dirty="0"/>
              <a:t>border-box: </a:t>
            </a:r>
            <a:r>
              <a:rPr lang="zh-TW" altLang="en-US" dirty="0"/>
              <a:t>從左上角邊框開始填滿</a:t>
            </a:r>
            <a:endParaRPr lang="en-US" altLang="zh-TW" dirty="0"/>
          </a:p>
          <a:p>
            <a:pPr lvl="1"/>
            <a:r>
              <a:rPr kumimoji="1" lang="en-US" altLang="zh-TW" dirty="0"/>
              <a:t>padding-box(</a:t>
            </a:r>
            <a:r>
              <a:rPr kumimoji="1" lang="zh-TW" altLang="en-US" dirty="0"/>
              <a:t>預設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content-box: </a:t>
            </a:r>
            <a:r>
              <a:rPr kumimoji="1" lang="zh-TW" altLang="en-US" dirty="0"/>
              <a:t>從左上角</a:t>
            </a:r>
            <a:r>
              <a:rPr kumimoji="1" lang="en-US" altLang="zh-TW" dirty="0"/>
              <a:t> box-model </a:t>
            </a:r>
            <a:r>
              <a:rPr kumimoji="1" lang="zh-TW" altLang="en-US" dirty="0"/>
              <a:t>內容開始填滿</a:t>
            </a:r>
            <a:endParaRPr kumimoji="1" lang="en-US" altLang="zh-TW" dirty="0"/>
          </a:p>
        </p:txBody>
      </p:sp>
      <p:pic>
        <p:nvPicPr>
          <p:cNvPr id="4" name="圖片 3" descr="boxmode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32" y="3654404"/>
            <a:ext cx="3495740" cy="25565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25888" y="6163061"/>
            <a:ext cx="146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css</a:t>
            </a:r>
            <a:r>
              <a:rPr kumimoji="1" lang="en-US" altLang="zh-TW" dirty="0"/>
              <a:t> box model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1031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background-origin</a:t>
            </a:r>
            <a:endParaRPr kumimoji="1" lang="zh-TW" altLang="en-US" dirty="0"/>
          </a:p>
        </p:txBody>
      </p:sp>
      <p:pic>
        <p:nvPicPr>
          <p:cNvPr id="7" name="圖片 6" descr="bg-ori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837921"/>
            <a:ext cx="7954951" cy="25527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14172" y="4390696"/>
            <a:ext cx="140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padding-box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57672" y="4390696"/>
            <a:ext cx="124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border-box</a:t>
            </a:r>
            <a:endParaRPr kumimoji="1"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97014" y="4390696"/>
            <a:ext cx="125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content-box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0519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background-clip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background-clip: </a:t>
            </a:r>
            <a:r>
              <a:rPr kumimoji="1" lang="zh-TW" altLang="en-US" dirty="0"/>
              <a:t>設定背景範圍</a:t>
            </a:r>
          </a:p>
          <a:p>
            <a:pPr lvl="1"/>
            <a:r>
              <a:rPr lang="en-US" altLang="zh-TW" dirty="0"/>
              <a:t>border-box(</a:t>
            </a:r>
            <a:r>
              <a:rPr lang="zh-TW" altLang="en-US" dirty="0"/>
              <a:t>預設</a:t>
            </a:r>
            <a:r>
              <a:rPr lang="en-US" altLang="zh-TW" dirty="0"/>
              <a:t>)</a:t>
            </a:r>
          </a:p>
          <a:p>
            <a:pPr lvl="1"/>
            <a:r>
              <a:rPr kumimoji="1" lang="en-US" altLang="zh-TW" dirty="0"/>
              <a:t>padding-box</a:t>
            </a:r>
          </a:p>
          <a:p>
            <a:pPr lvl="1"/>
            <a:r>
              <a:rPr kumimoji="1" lang="en-US" altLang="zh-TW" dirty="0"/>
              <a:t>content-box</a:t>
            </a:r>
          </a:p>
        </p:txBody>
      </p:sp>
      <p:pic>
        <p:nvPicPr>
          <p:cNvPr id="6" name="圖片 5" descr="bg-cl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7" y="3680314"/>
            <a:ext cx="8218518" cy="264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03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ackground-clip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b</a:t>
            </a:r>
            <a:r>
              <a:rPr kumimoji="1" lang="en-US" altLang="zh-TW" dirty="0" smtClean="0"/>
              <a:t>ackground-click: text;</a:t>
            </a:r>
          </a:p>
          <a:p>
            <a:r>
              <a:rPr kumimoji="1" lang="zh-TW" altLang="en-US" dirty="0" smtClean="0"/>
              <a:t>把背景限制在文字範圍</a:t>
            </a:r>
            <a:endParaRPr kumimoji="1" lang="zh-TW" altLang="en-US" dirty="0"/>
          </a:p>
        </p:txBody>
      </p:sp>
      <p:pic>
        <p:nvPicPr>
          <p:cNvPr id="5" name="圖片 4" descr="螢幕快照 2018-08-01 上午10.54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63" y="2744140"/>
            <a:ext cx="29972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2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 2</a:t>
            </a:r>
            <a:endParaRPr kumimoji="1" lang="zh-TW" altLang="en-US" dirty="0"/>
          </a:p>
        </p:txBody>
      </p:sp>
      <p:pic>
        <p:nvPicPr>
          <p:cNvPr id="4" name="圖片 3" descr="ex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700808"/>
            <a:ext cx="4457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61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 2b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 background-clip </a:t>
            </a:r>
            <a:r>
              <a:rPr kumimoji="1" lang="zh-TW" altLang="en-US" dirty="0"/>
              <a:t>的屬性製作半透明邊框</a:t>
            </a:r>
          </a:p>
        </p:txBody>
      </p:sp>
      <p:pic>
        <p:nvPicPr>
          <p:cNvPr id="4" name="圖片 3" descr="螢幕快照 2018-02-20 下午10.51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870200"/>
            <a:ext cx="80899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9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color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可以使用</a:t>
            </a:r>
            <a:r>
              <a:rPr kumimoji="1" lang="en-US" altLang="zh-TW" dirty="0"/>
              <a:t> RGBA, HSL </a:t>
            </a:r>
            <a:r>
              <a:rPr kumimoji="1" lang="zh-TW" altLang="en-US" dirty="0"/>
              <a:t>或</a:t>
            </a:r>
            <a:r>
              <a:rPr kumimoji="1" lang="en-US" altLang="zh-TW" dirty="0"/>
              <a:t> HSLA </a:t>
            </a:r>
            <a:r>
              <a:rPr kumimoji="1" lang="zh-TW" altLang="en-US" dirty="0"/>
              <a:t>等顏色表示方式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RGBA: </a:t>
            </a:r>
            <a:r>
              <a:rPr kumimoji="1" lang="en-US" altLang="zh-TW" dirty="0" err="1"/>
              <a:t>rgba</a:t>
            </a:r>
            <a:r>
              <a:rPr kumimoji="1" lang="en-US" altLang="zh-TW" dirty="0"/>
              <a:t>(255,255,255,0.5)</a:t>
            </a:r>
          </a:p>
          <a:p>
            <a:pPr lvl="1"/>
            <a:r>
              <a:rPr kumimoji="1" lang="en-US" altLang="zh-TW" dirty="0"/>
              <a:t>HSL: </a:t>
            </a:r>
          </a:p>
          <a:p>
            <a:pPr lvl="2"/>
            <a:r>
              <a:rPr kumimoji="1" lang="en-US" altLang="zh-TW" dirty="0"/>
              <a:t>H</a:t>
            </a:r>
            <a:r>
              <a:rPr kumimoji="1" lang="zh-TW" altLang="en-US" dirty="0"/>
              <a:t>為顏色，範圍</a:t>
            </a:r>
            <a:r>
              <a:rPr kumimoji="1" lang="en-US" altLang="zh-TW" dirty="0"/>
              <a:t>0~360</a:t>
            </a:r>
            <a:r>
              <a:rPr kumimoji="1" lang="zh-TW" altLang="en-US" dirty="0"/>
              <a:t>，</a:t>
            </a:r>
            <a:r>
              <a:rPr kumimoji="1" lang="en-US" altLang="zh-TW" dirty="0"/>
              <a:t>0</a:t>
            </a:r>
            <a:r>
              <a:rPr kumimoji="1" lang="zh-TW" altLang="en-US" dirty="0"/>
              <a:t>及</a:t>
            </a:r>
            <a:r>
              <a:rPr kumimoji="1" lang="en-US" altLang="zh-TW" dirty="0"/>
              <a:t>360</a:t>
            </a:r>
            <a:r>
              <a:rPr kumimoji="1" lang="zh-TW" altLang="en-US" dirty="0"/>
              <a:t>為紅色，</a:t>
            </a:r>
            <a:r>
              <a:rPr kumimoji="1" lang="en-US" altLang="zh-TW" dirty="0"/>
              <a:t>120</a:t>
            </a:r>
            <a:r>
              <a:rPr kumimoji="1" lang="zh-TW" altLang="en-US" dirty="0"/>
              <a:t>為黃色，</a:t>
            </a:r>
            <a:r>
              <a:rPr kumimoji="1" lang="en-US" altLang="zh-TW" dirty="0"/>
              <a:t>240</a:t>
            </a:r>
            <a:r>
              <a:rPr kumimoji="1" lang="zh-TW" altLang="en-US" dirty="0"/>
              <a:t>為藍色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S</a:t>
            </a:r>
            <a:r>
              <a:rPr kumimoji="1" lang="zh-TW" altLang="en-US" dirty="0"/>
              <a:t>為彩度，範圍</a:t>
            </a:r>
            <a:r>
              <a:rPr kumimoji="1" lang="en-US" altLang="zh-TW" dirty="0"/>
              <a:t>0~100</a:t>
            </a:r>
          </a:p>
          <a:p>
            <a:pPr lvl="2"/>
            <a:r>
              <a:rPr kumimoji="1" lang="en-US" altLang="zh-TW" dirty="0"/>
              <a:t>L</a:t>
            </a:r>
            <a:r>
              <a:rPr kumimoji="1" lang="zh-TW" altLang="en-US" dirty="0"/>
              <a:t>為亮度，範圍</a:t>
            </a:r>
            <a:r>
              <a:rPr kumimoji="1" lang="en-US" altLang="zh-TW" dirty="0"/>
              <a:t>0~100</a:t>
            </a:r>
          </a:p>
          <a:p>
            <a:pPr lvl="2"/>
            <a:r>
              <a:rPr kumimoji="1" lang="zh-TW" altLang="en-US" dirty="0"/>
              <a:t>例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hsl</a:t>
            </a:r>
            <a:r>
              <a:rPr kumimoji="1" lang="en-US" altLang="zh-TW" dirty="0"/>
              <a:t>(240, 100%, 20%)</a:t>
            </a:r>
          </a:p>
          <a:p>
            <a:pPr lvl="1"/>
            <a:r>
              <a:rPr kumimoji="1" lang="en-US" altLang="zh-TW" dirty="0"/>
              <a:t>HSLA: </a:t>
            </a:r>
            <a:r>
              <a:rPr kumimoji="1" lang="zh-TW" altLang="en-US" dirty="0"/>
              <a:t>多了透明度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加</a:t>
            </a:r>
            <a:r>
              <a:rPr kumimoji="1" lang="en-US" altLang="zh-TW" dirty="0"/>
              <a:t> :hover </a:t>
            </a:r>
            <a:r>
              <a:rPr kumimoji="1" lang="zh-TW" altLang="en-US" dirty="0"/>
              <a:t>及</a:t>
            </a:r>
            <a:r>
              <a:rPr kumimoji="1" lang="en-US" altLang="zh-TW" dirty="0"/>
              <a:t> :active </a:t>
            </a:r>
            <a:r>
              <a:rPr kumimoji="1" lang="zh-TW" altLang="en-US" dirty="0"/>
              <a:t>效果</a:t>
            </a:r>
          </a:p>
        </p:txBody>
      </p:sp>
    </p:spTree>
    <p:extLst>
      <p:ext uri="{BB962C8B-B14F-4D97-AF65-F5344CB8AC3E}">
        <p14:creationId xmlns:p14="http://schemas.microsoft.com/office/powerpoint/2010/main" val="2777909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opacity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opacity: </a:t>
            </a:r>
            <a:r>
              <a:rPr kumimoji="1" lang="zh-TW" altLang="en-US" dirty="0"/>
              <a:t>設定</a:t>
            </a:r>
            <a:r>
              <a:rPr kumimoji="1" lang="zh-TW" altLang="en-US" dirty="0" smtClean="0"/>
              <a:t>透明度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注意透明度會被外面那層影響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範圍</a:t>
            </a:r>
            <a:r>
              <a:rPr kumimoji="1" lang="en-US" altLang="zh-TW" dirty="0"/>
              <a:t> 0~1</a:t>
            </a:r>
          </a:p>
        </p:txBody>
      </p:sp>
      <p:pic>
        <p:nvPicPr>
          <p:cNvPr id="5" name="圖片 4" descr="opac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30" y="3426077"/>
            <a:ext cx="6741940" cy="233005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68443" y="5887219"/>
            <a:ext cx="12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opacity: 1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606803" y="5887219"/>
            <a:ext cx="140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opacity: 0.5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4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Editor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Sublime Text</a:t>
            </a:r>
          </a:p>
          <a:p>
            <a:pPr lvl="1"/>
            <a:r>
              <a:rPr kumimoji="1" lang="en-US" altLang="zh-TW" dirty="0">
                <a:hlinkClick r:id="rId2"/>
              </a:rPr>
              <a:t>http://www.sublimetext.com/</a:t>
            </a:r>
            <a:endParaRPr kumimoji="1" lang="en-US" altLang="zh-TW" dirty="0"/>
          </a:p>
          <a:p>
            <a:r>
              <a:rPr kumimoji="1" lang="en-US" altLang="zh-TW" dirty="0"/>
              <a:t>Atom</a:t>
            </a:r>
          </a:p>
          <a:p>
            <a:pPr lvl="1"/>
            <a:r>
              <a:rPr kumimoji="1" lang="en-US" altLang="zh-TW" dirty="0">
                <a:hlinkClick r:id="rId3"/>
              </a:rPr>
              <a:t>https://atom.io/</a:t>
            </a:r>
            <a:endParaRPr kumimoji="1" lang="en-US" altLang="zh-TW" dirty="0"/>
          </a:p>
          <a:p>
            <a:r>
              <a:rPr kumimoji="1" lang="en-US" altLang="zh-TW" dirty="0"/>
              <a:t>VS Code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code.visualstudio.com</a:t>
            </a:r>
            <a:r>
              <a:rPr kumimoji="1" lang="en-US" altLang="zh-TW" dirty="0"/>
              <a:t>/</a:t>
            </a:r>
          </a:p>
          <a:p>
            <a:r>
              <a:rPr kumimoji="1" lang="en-US" altLang="zh-TW" dirty="0"/>
              <a:t>Notepad ++</a:t>
            </a:r>
          </a:p>
          <a:p>
            <a:pPr lvl="1"/>
            <a:r>
              <a:rPr kumimoji="1" lang="en-US" altLang="zh-TW" dirty="0"/>
              <a:t>https://notepad-plus-</a:t>
            </a:r>
            <a:r>
              <a:rPr kumimoji="1" lang="en-US" altLang="zh-TW" dirty="0" err="1"/>
              <a:t>plus.org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</a:t>
            </a:r>
          </a:p>
          <a:p>
            <a:r>
              <a:rPr lang="en-US" altLang="zh-TW" dirty="0"/>
              <a:t>Brackets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/adobe/brackets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1002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Ex: </a:t>
            </a:r>
            <a:r>
              <a:rPr kumimoji="1" lang="en-US" altLang="zh-TW" smtClean="0"/>
              <a:t>opacity.html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練習製作</a:t>
            </a:r>
            <a:r>
              <a:rPr kumimoji="1" lang="zh-TW" altLang="en-US" dirty="0" smtClean="0"/>
              <a:t>滑過去後文字變清晰底圖變透明的</a:t>
            </a:r>
            <a:r>
              <a:rPr kumimoji="1" lang="en-US" altLang="zh-TW" dirty="0" smtClean="0"/>
              <a:t> UI</a:t>
            </a:r>
            <a:endParaRPr kumimoji="1" lang="zh-TW" altLang="en-US" dirty="0"/>
          </a:p>
        </p:txBody>
      </p:sp>
      <p:pic>
        <p:nvPicPr>
          <p:cNvPr id="4" name="圖片 3" descr="螢幕快照-2019-01-17-下午9.50.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324100"/>
            <a:ext cx="6045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05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基本用法</a:t>
            </a:r>
            <a:endParaRPr lang="en-US" altLang="zh-TW" dirty="0"/>
          </a:p>
          <a:p>
            <a:r>
              <a:rPr lang="en-US" altLang="zh-TW" dirty="0"/>
              <a:t>background: linear-gradient(</a:t>
            </a:r>
            <a:r>
              <a:rPr lang="en-US" altLang="zh-TW" i="1" dirty="0"/>
              <a:t>direction</a:t>
            </a:r>
            <a:r>
              <a:rPr lang="en-US" altLang="zh-TW" dirty="0"/>
              <a:t>, </a:t>
            </a:r>
            <a:r>
              <a:rPr lang="en-US" altLang="zh-TW" i="1" dirty="0"/>
              <a:t>color-stop1</a:t>
            </a:r>
            <a:r>
              <a:rPr lang="en-US" altLang="zh-TW" dirty="0"/>
              <a:t>, </a:t>
            </a:r>
            <a:r>
              <a:rPr lang="en-US" altLang="zh-TW" i="1" dirty="0"/>
              <a:t>color-stop2, ...</a:t>
            </a:r>
            <a:r>
              <a:rPr lang="en-US" altLang="zh-TW" dirty="0"/>
              <a:t>);</a:t>
            </a:r>
          </a:p>
          <a:p>
            <a:pPr lvl="1"/>
            <a:r>
              <a:rPr kumimoji="1" lang="zh-TW" altLang="en-US" dirty="0"/>
              <a:t>例</a:t>
            </a:r>
            <a:r>
              <a:rPr kumimoji="1" lang="en-US" altLang="zh-TW" dirty="0"/>
              <a:t>: background: linear-gradient(red, purple);</a:t>
            </a:r>
          </a:p>
          <a:p>
            <a:pPr lvl="1"/>
            <a:r>
              <a:rPr kumimoji="1" lang="zh-TW" altLang="en-US" dirty="0"/>
              <a:t>加方向</a:t>
            </a:r>
            <a:r>
              <a:rPr kumimoji="1" lang="en-US" altLang="zh-TW" dirty="0"/>
              <a:t>(</a:t>
            </a:r>
            <a:r>
              <a:rPr kumimoji="1" lang="zh-TW" altLang="en-US" dirty="0"/>
              <a:t>注意方向敘述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background: -</a:t>
            </a:r>
            <a:r>
              <a:rPr kumimoji="1" lang="en-US" altLang="zh-TW" dirty="0" err="1"/>
              <a:t>webkit</a:t>
            </a:r>
            <a:r>
              <a:rPr kumimoji="1" lang="en-US" altLang="zh-TW" dirty="0"/>
              <a:t>-linear-gradient(right, red , purple); </a:t>
            </a:r>
          </a:p>
          <a:p>
            <a:pPr lvl="2"/>
            <a:r>
              <a:rPr kumimoji="1" lang="en-US" altLang="zh-TW" dirty="0"/>
              <a:t>background: -o-linear-gradient(right, red, purple); </a:t>
            </a:r>
          </a:p>
          <a:p>
            <a:pPr lvl="2"/>
            <a:r>
              <a:rPr kumimoji="1" lang="en-US" altLang="zh-TW" dirty="0"/>
              <a:t>background: -</a:t>
            </a:r>
            <a:r>
              <a:rPr kumimoji="1" lang="en-US" altLang="zh-TW" dirty="0" err="1"/>
              <a:t>moz</a:t>
            </a:r>
            <a:r>
              <a:rPr kumimoji="1" lang="en-US" altLang="zh-TW" dirty="0"/>
              <a:t>-linear-gradient(right, red, purple); </a:t>
            </a:r>
          </a:p>
          <a:p>
            <a:pPr lvl="2"/>
            <a:r>
              <a:rPr kumimoji="1" lang="en-US" altLang="zh-TW" dirty="0"/>
              <a:t>background: linear-gradient(to left, red , purple); </a:t>
            </a:r>
          </a:p>
        </p:txBody>
      </p:sp>
    </p:spTree>
    <p:extLst>
      <p:ext uri="{BB962C8B-B14F-4D97-AF65-F5344CB8AC3E}">
        <p14:creationId xmlns:p14="http://schemas.microsoft.com/office/powerpoint/2010/main" val="3416905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使用角度</a:t>
            </a:r>
            <a:endParaRPr lang="en-US" altLang="zh-TW" dirty="0"/>
          </a:p>
          <a:p>
            <a:pPr lvl="1"/>
            <a:r>
              <a:rPr lang="en-US" altLang="zh-TW" dirty="0"/>
              <a:t>background: -</a:t>
            </a:r>
            <a:r>
              <a:rPr lang="en-US" altLang="zh-TW" dirty="0" err="1"/>
              <a:t>webkit</a:t>
            </a:r>
            <a:r>
              <a:rPr lang="en-US" altLang="zh-TW" dirty="0"/>
              <a:t>-linear-gradient(120deg, red, blue);   </a:t>
            </a:r>
          </a:p>
          <a:p>
            <a:pPr lvl="1"/>
            <a:r>
              <a:rPr lang="en-US" altLang="zh-TW" dirty="0"/>
              <a:t>background: -o-linear-gradient(120deg, red, blue);   </a:t>
            </a:r>
          </a:p>
          <a:p>
            <a:pPr lvl="1"/>
            <a:r>
              <a:rPr lang="en-US" altLang="zh-TW" dirty="0"/>
              <a:t>background: -</a:t>
            </a:r>
            <a:r>
              <a:rPr lang="en-US" altLang="zh-TW" dirty="0" err="1"/>
              <a:t>moz</a:t>
            </a:r>
            <a:r>
              <a:rPr lang="en-US" altLang="zh-TW" dirty="0"/>
              <a:t>-linear-gradient(120deg, red, blue);   </a:t>
            </a:r>
          </a:p>
          <a:p>
            <a:pPr lvl="1"/>
            <a:r>
              <a:rPr lang="en-US" altLang="zh-TW" dirty="0"/>
              <a:t>background: linear-gradient(120deg, red, blue); 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431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多顏色</a:t>
            </a:r>
            <a:endParaRPr lang="en-US" altLang="zh-TW" dirty="0"/>
          </a:p>
          <a:p>
            <a:pPr lvl="1"/>
            <a:r>
              <a:rPr lang="en-US" altLang="zh-TW" dirty="0"/>
              <a:t>background: linear-gradient(to right, red, orange, yellow, green, blue, purple);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顏色位置</a:t>
            </a:r>
            <a:endParaRPr lang="en-US" altLang="zh-TW" dirty="0"/>
          </a:p>
          <a:p>
            <a:pPr lvl="1"/>
            <a:r>
              <a:rPr lang="en-US" altLang="zh-TW" dirty="0"/>
              <a:t>background: linear-gradient(to right, red, orange 20%, yellow 30%, green 50%, blue, purple); </a:t>
            </a:r>
          </a:p>
          <a:p>
            <a:pPr lvl="1"/>
            <a:endParaRPr lang="en-US" altLang="zh-TW" dirty="0"/>
          </a:p>
        </p:txBody>
      </p:sp>
      <p:pic>
        <p:nvPicPr>
          <p:cNvPr id="4" name="圖片 3" descr="rainb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1" y="3190865"/>
            <a:ext cx="8035818" cy="1022932"/>
          </a:xfrm>
          <a:prstGeom prst="rect">
            <a:avLst/>
          </a:prstGeom>
        </p:spPr>
      </p:pic>
      <p:pic>
        <p:nvPicPr>
          <p:cNvPr id="5" name="圖片 4" descr="rainbow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1" y="5824522"/>
            <a:ext cx="8035818" cy="1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64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34847"/>
          </a:xfrm>
        </p:spPr>
        <p:txBody>
          <a:bodyPr>
            <a:normAutofit/>
          </a:bodyPr>
          <a:lstStyle/>
          <a:p>
            <a:r>
              <a:rPr lang="zh-TW" altLang="en-US" dirty="0"/>
              <a:t>使用透明度</a:t>
            </a:r>
            <a:endParaRPr lang="en-US" altLang="zh-TW" dirty="0"/>
          </a:p>
          <a:p>
            <a:pPr lvl="1"/>
            <a:r>
              <a:rPr lang="en-US" altLang="zh-TW" dirty="0"/>
              <a:t>background: linear-gradient(to right, </a:t>
            </a:r>
            <a:r>
              <a:rPr lang="en-US" altLang="zh-TW" dirty="0" err="1"/>
              <a:t>rgba</a:t>
            </a:r>
            <a:r>
              <a:rPr lang="en-US" altLang="zh-TW" dirty="0"/>
              <a:t>(0,0,255,0), </a:t>
            </a:r>
            <a:r>
              <a:rPr lang="en-US" altLang="zh-TW" dirty="0" err="1"/>
              <a:t>rgba</a:t>
            </a:r>
            <a:r>
              <a:rPr lang="en-US" altLang="zh-TW" dirty="0"/>
              <a:t>(0,0,255,1)); </a:t>
            </a:r>
            <a:endParaRPr kumimoji="1" lang="en-US" altLang="zh-TW" dirty="0"/>
          </a:p>
        </p:txBody>
      </p:sp>
      <p:pic>
        <p:nvPicPr>
          <p:cNvPr id="4" name="圖片 3" descr="gradien_opc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16" y="3487345"/>
            <a:ext cx="7700368" cy="9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3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34847"/>
          </a:xfrm>
        </p:spPr>
        <p:txBody>
          <a:bodyPr>
            <a:normAutofit/>
          </a:bodyPr>
          <a:lstStyle/>
          <a:p>
            <a:r>
              <a:rPr lang="zh-TW" altLang="en-US" dirty="0"/>
              <a:t>重複漸層</a:t>
            </a:r>
            <a:endParaRPr lang="en-US" altLang="zh-TW" dirty="0"/>
          </a:p>
          <a:p>
            <a:pPr lvl="1"/>
            <a:r>
              <a:rPr lang="en-US" altLang="zh-TW" dirty="0"/>
              <a:t>background: repeating-linear-gradient(</a:t>
            </a:r>
            <a:r>
              <a:rPr lang="en-US" altLang="zh-TW" dirty="0" err="1"/>
              <a:t>deeppink</a:t>
            </a:r>
            <a:r>
              <a:rPr lang="en-US" altLang="zh-TW" dirty="0"/>
              <a:t>, orchid 8%, </a:t>
            </a:r>
            <a:r>
              <a:rPr lang="en-US" altLang="zh-TW" dirty="0" err="1"/>
              <a:t>hotpink</a:t>
            </a:r>
            <a:r>
              <a:rPr lang="en-US" altLang="zh-TW" dirty="0"/>
              <a:t> 16%, </a:t>
            </a:r>
            <a:r>
              <a:rPr lang="en-US" altLang="zh-TW" dirty="0" err="1"/>
              <a:t>deeppink</a:t>
            </a:r>
            <a:r>
              <a:rPr lang="en-US" altLang="zh-TW" dirty="0"/>
              <a:t> 25%);</a:t>
            </a:r>
            <a:endParaRPr kumimoji="1" lang="en-US" altLang="zh-TW" dirty="0"/>
          </a:p>
        </p:txBody>
      </p:sp>
      <p:pic>
        <p:nvPicPr>
          <p:cNvPr id="5" name="圖片 4" descr="gradien_repe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3" y="3235047"/>
            <a:ext cx="7892054" cy="103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0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998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放射狀漸層</a:t>
            </a:r>
            <a:endParaRPr lang="en-US" altLang="zh-TW" dirty="0"/>
          </a:p>
          <a:p>
            <a:pPr lvl="1"/>
            <a:r>
              <a:rPr lang="en-US" altLang="zh-TW" dirty="0"/>
              <a:t>background: radial-gradient(</a:t>
            </a:r>
            <a:r>
              <a:rPr lang="en-US" altLang="zh-TW" i="1" dirty="0"/>
              <a:t>direction</a:t>
            </a:r>
            <a:r>
              <a:rPr lang="en-US" altLang="zh-TW" dirty="0"/>
              <a:t>, </a:t>
            </a:r>
            <a:r>
              <a:rPr lang="en-US" altLang="zh-TW" i="1" dirty="0"/>
              <a:t>color-stop1</a:t>
            </a:r>
            <a:r>
              <a:rPr lang="en-US" altLang="zh-TW" dirty="0"/>
              <a:t>, </a:t>
            </a:r>
            <a:r>
              <a:rPr lang="en-US" altLang="zh-TW" i="1" dirty="0"/>
              <a:t>color-stop2, ...</a:t>
            </a:r>
            <a:r>
              <a:rPr lang="en-US" altLang="zh-TW" dirty="0"/>
              <a:t>);</a:t>
            </a:r>
          </a:p>
          <a:p>
            <a:pPr lvl="2"/>
            <a:r>
              <a:rPr kumimoji="1" lang="en-US" altLang="zh-TW" dirty="0"/>
              <a:t>background: -</a:t>
            </a:r>
            <a:r>
              <a:rPr kumimoji="1" lang="en-US" altLang="zh-TW" dirty="0" err="1"/>
              <a:t>webkit</a:t>
            </a:r>
            <a:r>
              <a:rPr kumimoji="1" lang="en-US" altLang="zh-TW" dirty="0"/>
              <a:t>-</a:t>
            </a:r>
            <a:r>
              <a:rPr lang="en-US" altLang="zh-TW" dirty="0"/>
              <a:t>radial</a:t>
            </a:r>
            <a:r>
              <a:rPr kumimoji="1" lang="en-US" altLang="zh-TW" dirty="0"/>
              <a:t>-gradient(red , purple); </a:t>
            </a:r>
          </a:p>
          <a:p>
            <a:pPr lvl="2"/>
            <a:r>
              <a:rPr kumimoji="1" lang="en-US" altLang="zh-TW" dirty="0"/>
              <a:t>background: -o-</a:t>
            </a:r>
            <a:r>
              <a:rPr lang="en-US" altLang="zh-TW" dirty="0"/>
              <a:t>radial</a:t>
            </a:r>
            <a:r>
              <a:rPr kumimoji="1" lang="en-US" altLang="zh-TW" dirty="0"/>
              <a:t>-gradient(red, purple); </a:t>
            </a:r>
          </a:p>
          <a:p>
            <a:pPr lvl="2"/>
            <a:r>
              <a:rPr kumimoji="1" lang="en-US" altLang="zh-TW" dirty="0"/>
              <a:t>background: -</a:t>
            </a:r>
            <a:r>
              <a:rPr kumimoji="1" lang="en-US" altLang="zh-TW" dirty="0" err="1"/>
              <a:t>moz</a:t>
            </a:r>
            <a:r>
              <a:rPr kumimoji="1" lang="en-US" altLang="zh-TW" dirty="0"/>
              <a:t>-</a:t>
            </a:r>
            <a:r>
              <a:rPr lang="en-US" altLang="zh-TW" dirty="0"/>
              <a:t>radial</a:t>
            </a:r>
            <a:r>
              <a:rPr kumimoji="1" lang="en-US" altLang="zh-TW" dirty="0"/>
              <a:t>-gradient(red, purple); </a:t>
            </a:r>
          </a:p>
          <a:p>
            <a:pPr lvl="2"/>
            <a:r>
              <a:rPr kumimoji="1" lang="en-US" altLang="zh-TW" dirty="0"/>
              <a:t>background: </a:t>
            </a:r>
            <a:r>
              <a:rPr lang="en-US" altLang="zh-TW" dirty="0"/>
              <a:t>radial</a:t>
            </a:r>
            <a:r>
              <a:rPr kumimoji="1" lang="en-US" altLang="zh-TW" dirty="0"/>
              <a:t>-gradient(red , purple); </a:t>
            </a:r>
          </a:p>
          <a:p>
            <a:pPr lvl="1"/>
            <a:r>
              <a:rPr lang="zh-TW" altLang="en-US" dirty="0"/>
              <a:t>多顏色及位置</a:t>
            </a:r>
            <a:endParaRPr lang="en-US" altLang="zh-TW" dirty="0"/>
          </a:p>
          <a:p>
            <a:pPr lvl="2"/>
            <a:r>
              <a:rPr lang="en-US" altLang="zh-TW" dirty="0"/>
              <a:t>background: radial-gradient(</a:t>
            </a:r>
            <a:r>
              <a:rPr lang="en-US" altLang="zh-TW" dirty="0" err="1"/>
              <a:t>deeppink</a:t>
            </a:r>
            <a:r>
              <a:rPr lang="en-US" altLang="zh-TW" dirty="0"/>
              <a:t>, yellow 25%, </a:t>
            </a:r>
            <a:r>
              <a:rPr lang="en-US" altLang="zh-TW" dirty="0" err="1"/>
              <a:t>hotpink</a:t>
            </a:r>
            <a:r>
              <a:rPr lang="en-US" altLang="zh-TW" dirty="0"/>
              <a:t> 60%, </a:t>
            </a:r>
            <a:r>
              <a:rPr lang="en-US" altLang="zh-TW" dirty="0" err="1"/>
              <a:t>deeppink</a:t>
            </a:r>
            <a:r>
              <a:rPr lang="en-US" altLang="zh-TW" dirty="0"/>
              <a:t> 100%);</a:t>
            </a:r>
          </a:p>
          <a:p>
            <a:pPr lvl="1"/>
            <a:r>
              <a:rPr lang="zh-TW" altLang="en-US" dirty="0"/>
              <a:t>設定圓形漸層</a:t>
            </a:r>
            <a:endParaRPr lang="en-US" altLang="zh-TW" dirty="0"/>
          </a:p>
          <a:p>
            <a:pPr lvl="2"/>
            <a:r>
              <a:rPr lang="en-US" altLang="zh-TW" dirty="0"/>
              <a:t>background: radial-gradient(circle, red, orange 20%, yellow 30%, green 50%, blue, purple); 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93991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9986"/>
          </a:xfrm>
        </p:spPr>
        <p:txBody>
          <a:bodyPr>
            <a:normAutofit/>
          </a:bodyPr>
          <a:lstStyle/>
          <a:p>
            <a:r>
              <a:rPr lang="zh-TW" altLang="en-US" dirty="0"/>
              <a:t>設定位置</a:t>
            </a:r>
            <a:r>
              <a:rPr lang="en-US" altLang="zh-TW" dirty="0"/>
              <a:t>(</a:t>
            </a:r>
            <a:r>
              <a:rPr lang="zh-TW" altLang="en-US" dirty="0"/>
              <a:t>第一個值為</a:t>
            </a:r>
            <a:r>
              <a:rPr lang="en-US" altLang="zh-TW" dirty="0"/>
              <a:t>x, </a:t>
            </a:r>
            <a:r>
              <a:rPr lang="zh-TW" altLang="en-US" dirty="0"/>
              <a:t>第二個值為</a:t>
            </a:r>
            <a:r>
              <a:rPr lang="en-US" altLang="zh-TW" dirty="0"/>
              <a:t> y)</a:t>
            </a:r>
          </a:p>
          <a:p>
            <a:pPr lvl="2"/>
            <a:r>
              <a:rPr kumimoji="1" lang="en-US" altLang="zh-TW" dirty="0"/>
              <a:t>background: -</a:t>
            </a:r>
            <a:r>
              <a:rPr kumimoji="1" lang="en-US" altLang="zh-TW" dirty="0" err="1"/>
              <a:t>webkit</a:t>
            </a:r>
            <a:r>
              <a:rPr kumimoji="1" lang="en-US" altLang="zh-TW" dirty="0"/>
              <a:t>-</a:t>
            </a:r>
            <a:r>
              <a:rPr lang="en-US" altLang="zh-TW" dirty="0"/>
              <a:t>radial</a:t>
            </a:r>
            <a:r>
              <a:rPr kumimoji="1" lang="en-US" altLang="zh-TW" dirty="0"/>
              <a:t>-gradient(80% 80px, red, blue); </a:t>
            </a:r>
          </a:p>
          <a:p>
            <a:pPr lvl="2"/>
            <a:r>
              <a:rPr kumimoji="1" lang="en-US" altLang="zh-TW" dirty="0"/>
              <a:t>background: </a:t>
            </a:r>
            <a:r>
              <a:rPr lang="en-US" altLang="zh-TW" dirty="0"/>
              <a:t>radial</a:t>
            </a:r>
            <a:r>
              <a:rPr kumimoji="1" lang="en-US" altLang="zh-TW" dirty="0"/>
              <a:t>-gradient(at 80% 80px, red , </a:t>
            </a:r>
            <a:r>
              <a:rPr kumimoji="1" lang="en-US" altLang="zh-TW" dirty="0" err="1"/>
              <a:t>purblueple</a:t>
            </a:r>
            <a:r>
              <a:rPr kumimoji="1" lang="en-US" altLang="zh-TW" dirty="0"/>
              <a:t>); </a:t>
            </a:r>
          </a:p>
          <a:p>
            <a:pPr lvl="2"/>
            <a:endParaRPr kumimoji="1" lang="en-US" altLang="zh-TW" dirty="0"/>
          </a:p>
          <a:p>
            <a:pPr lvl="1"/>
            <a:endParaRPr lang="en-US" altLang="zh-TW" dirty="0"/>
          </a:p>
        </p:txBody>
      </p:sp>
      <p:pic>
        <p:nvPicPr>
          <p:cNvPr id="4" name="圖片 3" descr="gradien-posi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3970725"/>
            <a:ext cx="8059778" cy="99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18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9986"/>
          </a:xfrm>
        </p:spPr>
        <p:txBody>
          <a:bodyPr>
            <a:normAutofit/>
          </a:bodyPr>
          <a:lstStyle/>
          <a:p>
            <a:r>
              <a:rPr lang="zh-TW" altLang="en-US" dirty="0"/>
              <a:t>設定位置</a:t>
            </a:r>
            <a:endParaRPr lang="en-US" altLang="zh-TW" dirty="0"/>
          </a:p>
          <a:p>
            <a:pPr lvl="2"/>
            <a:r>
              <a:rPr kumimoji="1" lang="en-US" altLang="zh-TW" dirty="0"/>
              <a:t>background: </a:t>
            </a:r>
            <a:r>
              <a:rPr lang="en-US" altLang="zh-TW" dirty="0"/>
              <a:t>radial</a:t>
            </a:r>
            <a:r>
              <a:rPr kumimoji="1" lang="en-US" altLang="zh-TW" dirty="0"/>
              <a:t>-gradient(</a:t>
            </a:r>
            <a:r>
              <a:rPr lang="en-US" dirty="0"/>
              <a:t>circle  </a:t>
            </a:r>
            <a:r>
              <a:rPr kumimoji="1" lang="en-US" altLang="zh-TW" dirty="0"/>
              <a:t>at top, red , purple); </a:t>
            </a:r>
          </a:p>
          <a:p>
            <a:pPr lvl="2"/>
            <a:endParaRPr kumimoji="1"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67107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9986"/>
          </a:xfrm>
        </p:spPr>
        <p:txBody>
          <a:bodyPr>
            <a:normAutofit/>
          </a:bodyPr>
          <a:lstStyle/>
          <a:p>
            <a:r>
              <a:rPr lang="zh-TW" altLang="en-US" dirty="0"/>
              <a:t>重複漸層</a:t>
            </a:r>
            <a:endParaRPr lang="en-US" altLang="zh-TW" dirty="0"/>
          </a:p>
          <a:p>
            <a:pPr lvl="1"/>
            <a:r>
              <a:rPr kumimoji="1" lang="en-US" altLang="zh-TW" dirty="0"/>
              <a:t>background: repeating-radial-gradient(circle, </a:t>
            </a:r>
            <a:r>
              <a:rPr kumimoji="1" lang="en-US" altLang="zh-TW" dirty="0" err="1"/>
              <a:t>deeppink</a:t>
            </a:r>
            <a:r>
              <a:rPr kumimoji="1" lang="en-US" altLang="zh-TW" dirty="0"/>
              <a:t>, orchid 8%, </a:t>
            </a:r>
            <a:r>
              <a:rPr kumimoji="1" lang="en-US" altLang="zh-TW" dirty="0" err="1"/>
              <a:t>hotpink</a:t>
            </a:r>
            <a:r>
              <a:rPr kumimoji="1" lang="en-US" altLang="zh-TW" dirty="0"/>
              <a:t> 16%, </a:t>
            </a:r>
            <a:r>
              <a:rPr kumimoji="1" lang="en-US" altLang="zh-TW" dirty="0" err="1"/>
              <a:t>deeppink</a:t>
            </a:r>
            <a:r>
              <a:rPr kumimoji="1" lang="en-US" altLang="zh-TW" dirty="0"/>
              <a:t> 25%);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5" name="圖片 4" descr="radient-repeat-gradi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3271908"/>
            <a:ext cx="8388096" cy="12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50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IDE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Phpstorm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www.jetbrains.com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phpstorm</a:t>
            </a:r>
            <a:r>
              <a:rPr kumimoji="1" lang="en-US" altLang="zh-TW" dirty="0"/>
              <a:t>/</a:t>
            </a:r>
            <a:endParaRPr lang="en-US" altLang="zh-TW" dirty="0"/>
          </a:p>
          <a:p>
            <a:r>
              <a:rPr lang="en-US" altLang="zh-TW" dirty="0"/>
              <a:t>Visual Studio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www.visualstudio.com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zh-hant</a:t>
            </a:r>
            <a:r>
              <a:rPr kumimoji="1" lang="en-US" altLang="zh-TW" dirty="0"/>
              <a:t>/</a:t>
            </a:r>
          </a:p>
          <a:p>
            <a:r>
              <a:rPr kumimoji="1" lang="en-US" altLang="zh-TW" dirty="0"/>
              <a:t>Eclipse</a:t>
            </a:r>
            <a:endParaRPr kumimoji="1" lang="en-US" altLang="zh-TW" dirty="0">
              <a:hlinkClick r:id="rId2"/>
            </a:endParaRPr>
          </a:p>
          <a:p>
            <a:pPr lvl="1"/>
            <a:r>
              <a:rPr kumimoji="1" lang="en-US" altLang="zh-TW" dirty="0">
                <a:hlinkClick r:id="rId3"/>
              </a:rPr>
              <a:t>http://www.eclipse.org/downloads/eclipse-packages/</a:t>
            </a:r>
            <a:endParaRPr kumimoji="1" lang="en-US" altLang="zh-TW" dirty="0"/>
          </a:p>
          <a:p>
            <a:r>
              <a:rPr kumimoji="1" lang="en-US" altLang="zh-TW" dirty="0"/>
              <a:t>Android Studio</a:t>
            </a:r>
            <a:endParaRPr kumimoji="1" lang="en-US" altLang="zh-TW" dirty="0">
              <a:hlinkClick r:id="rId2"/>
            </a:endParaRP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developer.android.com</a:t>
            </a:r>
            <a:r>
              <a:rPr kumimoji="1" lang="en-US" altLang="zh-TW" dirty="0"/>
              <a:t>/studio/</a:t>
            </a:r>
            <a:r>
              <a:rPr kumimoji="1" lang="en-US" altLang="zh-TW" dirty="0" err="1"/>
              <a:t>index.html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6543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 background-clip </a:t>
            </a:r>
            <a:r>
              <a:rPr kumimoji="1" lang="zh-TW" altLang="en-US" dirty="0" smtClean="0"/>
              <a:t>搭配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漸層文字</a:t>
            </a:r>
            <a:endParaRPr kumimoji="1" lang="zh-TW" altLang="en-US" dirty="0"/>
          </a:p>
        </p:txBody>
      </p:sp>
      <p:pic>
        <p:nvPicPr>
          <p:cNvPr id="4" name="圖片 3" descr="螢幕快照 2018-08-01 上午10.3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47" y="2278618"/>
            <a:ext cx="2908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77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漸層產生器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9986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http://www.colorzilla.com/gradient-editor/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http://www.cssmatic.com/gradient-generator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http://www.cssportal.com/css-gradient-generator/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8132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Ex: </a:t>
            </a:r>
            <a:r>
              <a:rPr kumimoji="1" lang="zh-TW" altLang="en-US" dirty="0"/>
              <a:t>條紋背景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gradients2.html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 descr="螢幕快照 2017-07-31 下午11.07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588051"/>
            <a:ext cx="2146300" cy="2044700"/>
          </a:xfrm>
          <a:prstGeom prst="rect">
            <a:avLst/>
          </a:prstGeom>
        </p:spPr>
      </p:pic>
      <p:pic>
        <p:nvPicPr>
          <p:cNvPr id="5" name="圖片 4" descr="螢幕快照 2017-07-31 下午11.10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93" y="2588051"/>
            <a:ext cx="2540000" cy="2032000"/>
          </a:xfrm>
          <a:prstGeom prst="rect">
            <a:avLst/>
          </a:prstGeom>
        </p:spPr>
      </p:pic>
      <p:pic>
        <p:nvPicPr>
          <p:cNvPr id="6" name="圖片 5" descr="螢幕快照 2017-07-31 下午11.15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72" y="2588051"/>
            <a:ext cx="2093113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20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Ex: </a:t>
            </a:r>
            <a:r>
              <a:rPr kumimoji="1" lang="zh-TW" altLang="en-US" dirty="0"/>
              <a:t>格紋背景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74857"/>
          </a:xfrm>
        </p:spPr>
        <p:txBody>
          <a:bodyPr/>
          <a:lstStyle/>
          <a:p>
            <a:r>
              <a:rPr kumimoji="1" lang="en-US" altLang="zh-TW" dirty="0"/>
              <a:t>gradients3.html</a:t>
            </a:r>
          </a:p>
          <a:p>
            <a:endParaRPr kumimoji="1" lang="zh-TW" altLang="en-US" dirty="0"/>
          </a:p>
        </p:txBody>
      </p:sp>
      <p:pic>
        <p:nvPicPr>
          <p:cNvPr id="4" name="圖片 3" descr="螢幕快照 2017-08-01 上午8.54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760013"/>
            <a:ext cx="2781300" cy="2781300"/>
          </a:xfrm>
          <a:prstGeom prst="rect">
            <a:avLst/>
          </a:prstGeom>
        </p:spPr>
      </p:pic>
      <p:pic>
        <p:nvPicPr>
          <p:cNvPr id="5" name="圖片 4" descr="螢幕快照 2017-08-01 上午9.35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07" y="2760013"/>
            <a:ext cx="2752328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42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CSS </a:t>
            </a:r>
            <a:r>
              <a:rPr kumimoji="1" lang="zh-TW" altLang="en-US" dirty="0"/>
              <a:t>繪圖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Daily CSS Images</a:t>
            </a:r>
          </a:p>
          <a:p>
            <a:pPr lvl="1"/>
            <a:r>
              <a:rPr kumimoji="1" lang="en-US" altLang="zh-TW" dirty="0"/>
              <a:t>http://dailycssimages.com/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463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Ex3</a:t>
            </a:r>
            <a:endParaRPr kumimoji="1" lang="zh-TW" altLang="en-US" dirty="0"/>
          </a:p>
        </p:txBody>
      </p:sp>
      <p:pic>
        <p:nvPicPr>
          <p:cNvPr id="4" name="圖片 3" descr="ex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89" y="1719235"/>
            <a:ext cx="4305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72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text-align-last</a:t>
            </a:r>
          </a:p>
          <a:p>
            <a:r>
              <a:rPr kumimoji="1" lang="en-US" altLang="zh-TW"/>
              <a:t>text-overflow</a:t>
            </a:r>
            <a:endParaRPr kumimoji="1" lang="en-US" altLang="zh-TW" dirty="0"/>
          </a:p>
          <a:p>
            <a:r>
              <a:rPr kumimoji="1" lang="en-US" altLang="zh-TW" dirty="0"/>
              <a:t>word-break</a:t>
            </a:r>
          </a:p>
          <a:p>
            <a:r>
              <a:rPr kumimoji="1" lang="en-US" altLang="zh-TW" dirty="0"/>
              <a:t>word-wrap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454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text-align-last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最後一行對齊位置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text-align-last:right</a:t>
            </a:r>
            <a:r>
              <a:rPr kumimoji="1" lang="en-US" altLang="zh-TW" dirty="0"/>
              <a:t>;</a:t>
            </a:r>
          </a:p>
          <a:p>
            <a:pPr lvl="1"/>
            <a:r>
              <a:rPr lang="en-US" altLang="zh-TW" dirty="0" err="1"/>
              <a:t>auto|left|right|center|justify|start|end|initial|inherit</a:t>
            </a:r>
            <a:endParaRPr kumimoji="1" lang="en-US" altLang="zh-TW" dirty="0"/>
          </a:p>
        </p:txBody>
      </p:sp>
      <p:pic>
        <p:nvPicPr>
          <p:cNvPr id="4" name="圖片 3" descr="text-align-la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30" y="3522606"/>
            <a:ext cx="52070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0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text-overflow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ln>
            <a:noFill/>
          </a:ln>
        </p:spPr>
        <p:txBody>
          <a:bodyPr/>
          <a:lstStyle/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只有單行有效</a:t>
            </a:r>
            <a:endParaRPr lang="en-US" altLang="zh-TW" dirty="0"/>
          </a:p>
          <a:p>
            <a:pPr lvl="1"/>
            <a:r>
              <a:rPr lang="en-US" altLang="zh-TW" dirty="0" err="1"/>
              <a:t>clip|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ellipsis</a:t>
            </a:r>
            <a:r>
              <a:rPr lang="en-US" altLang="zh-TW" dirty="0" err="1"/>
              <a:t>|</a:t>
            </a:r>
            <a:r>
              <a:rPr lang="en-US" altLang="zh-TW" i="1" dirty="0" err="1"/>
              <a:t>string</a:t>
            </a:r>
            <a:r>
              <a:rPr lang="en-US" altLang="zh-TW" dirty="0" err="1"/>
              <a:t>|initial|inherit</a:t>
            </a:r>
            <a:endParaRPr lang="en-US" altLang="zh-TW" dirty="0"/>
          </a:p>
          <a:p>
            <a:pPr lvl="1"/>
            <a:r>
              <a:rPr lang="zh-TW" altLang="en-US" dirty="0"/>
              <a:t>多行的話可以如以下寫法</a:t>
            </a:r>
            <a:endParaRPr lang="en-US" altLang="zh-TW" dirty="0"/>
          </a:p>
          <a:p>
            <a:pPr lvl="2"/>
            <a:r>
              <a:rPr lang="en-US" altLang="zh-TW" dirty="0" err="1"/>
              <a:t>text-overflow:ellipsis</a:t>
            </a:r>
            <a:r>
              <a:rPr lang="en-US" altLang="zh-TW" dirty="0"/>
              <a:t>;</a:t>
            </a:r>
          </a:p>
          <a:p>
            <a:pPr lvl="2"/>
            <a:r>
              <a:rPr lang="en-US" altLang="zh-TW" dirty="0"/>
              <a:t>overflow : hidden;</a:t>
            </a:r>
          </a:p>
          <a:p>
            <a:pPr lvl="2"/>
            <a:r>
              <a:rPr lang="en-US" altLang="zh-TW" dirty="0"/>
              <a:t>white-space: </a:t>
            </a:r>
            <a:r>
              <a:rPr lang="en-US" altLang="zh-TW" dirty="0" err="1"/>
              <a:t>nowrap</a:t>
            </a:r>
            <a:r>
              <a:rPr lang="en-US" altLang="zh-TW" dirty="0"/>
              <a:t>;</a:t>
            </a:r>
          </a:p>
          <a:p>
            <a:pPr lvl="1"/>
            <a:endParaRPr kumimoji="1" lang="en-US" altLang="zh-TW" dirty="0"/>
          </a:p>
        </p:txBody>
      </p:sp>
      <p:pic>
        <p:nvPicPr>
          <p:cNvPr id="1026" name="Picture 2" descr="C:\Users\Student\Desktop\ov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0280" y="1757499"/>
            <a:ext cx="4254500" cy="647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4876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純</a:t>
            </a:r>
            <a:r>
              <a:rPr kumimoji="1" lang="en-US" altLang="zh-TW" dirty="0"/>
              <a:t> CSS </a:t>
            </a:r>
            <a:r>
              <a:rPr kumimoji="1" lang="zh-TW" altLang="en-US" dirty="0"/>
              <a:t>多行省略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-</a:t>
            </a:r>
            <a:r>
              <a:rPr lang="en-US" altLang="zh-TW" dirty="0" err="1"/>
              <a:t>webkit</a:t>
            </a:r>
            <a:r>
              <a:rPr lang="en-US" altLang="zh-TW" dirty="0"/>
              <a:t>-line-clamp</a:t>
            </a:r>
          </a:p>
          <a:p>
            <a:r>
              <a:rPr kumimoji="1" lang="zh-TW" altLang="en-US" dirty="0"/>
              <a:t>只有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webkit</a:t>
            </a:r>
            <a:r>
              <a:rPr kumimoji="1" lang="en-US" altLang="zh-TW" dirty="0"/>
              <a:t>(chrome, safari) </a:t>
            </a:r>
            <a:r>
              <a:rPr kumimoji="1" lang="zh-TW" altLang="en-US" dirty="0"/>
              <a:t>有用</a:t>
            </a:r>
            <a:endParaRPr kumimoji="1" lang="en-US" altLang="zh-TW" dirty="0"/>
          </a:p>
          <a:p>
            <a:r>
              <a:rPr kumimoji="1" lang="zh-TW" altLang="en-US" dirty="0"/>
              <a:t>要搭配</a:t>
            </a:r>
            <a:endParaRPr kumimoji="1" lang="en-US" altLang="zh-TW" dirty="0"/>
          </a:p>
          <a:p>
            <a:r>
              <a:rPr kumimoji="1" lang="en-US" altLang="zh-TW" dirty="0"/>
              <a:t>{</a:t>
            </a:r>
          </a:p>
          <a:p>
            <a:r>
              <a:rPr kumimoji="1" lang="en-US" altLang="zh-TW" dirty="0" err="1"/>
              <a:t>overflow:hidden</a:t>
            </a:r>
            <a:r>
              <a:rPr kumimoji="1" lang="en-US" altLang="zh-TW" dirty="0"/>
              <a:t>;</a:t>
            </a:r>
          </a:p>
          <a:p>
            <a:r>
              <a:rPr kumimoji="1" lang="en-US" altLang="zh-TW" dirty="0"/>
              <a:t>display: -</a:t>
            </a:r>
            <a:r>
              <a:rPr kumimoji="1" lang="en-US" altLang="zh-TW" dirty="0" err="1"/>
              <a:t>webkit</a:t>
            </a:r>
            <a:r>
              <a:rPr kumimoji="1" lang="en-US" altLang="zh-TW" dirty="0"/>
              <a:t>-box;</a:t>
            </a:r>
          </a:p>
          <a:p>
            <a:r>
              <a:rPr kumimoji="1" lang="en-US" altLang="zh-TW" dirty="0"/>
              <a:t>-</a:t>
            </a:r>
            <a:r>
              <a:rPr kumimoji="1" lang="en-US" altLang="zh-TW" dirty="0" err="1"/>
              <a:t>webkit</a:t>
            </a:r>
            <a:r>
              <a:rPr kumimoji="1" lang="en-US" altLang="zh-TW" dirty="0"/>
              <a:t>-box-orient: vertical;</a:t>
            </a:r>
          </a:p>
          <a:p>
            <a:r>
              <a:rPr kumimoji="1" lang="en-US" altLang="zh-TW" dirty="0"/>
              <a:t>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62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CSS3 </a:t>
            </a:r>
            <a:r>
              <a:rPr kumimoji="1" lang="zh-TW" altLang="en-US" dirty="0"/>
              <a:t>功能</a:t>
            </a:r>
            <a:endParaRPr kumimoji="1" lang="en-US" altLang="zh-TW" dirty="0"/>
          </a:p>
          <a:p>
            <a:r>
              <a:rPr kumimoji="1" lang="en-US" altLang="zh-TW" dirty="0"/>
              <a:t>RWD(</a:t>
            </a:r>
            <a:r>
              <a:rPr kumimoji="1" lang="zh-TW" altLang="en-US" dirty="0"/>
              <a:t>響應式網站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UI Framework(Bootstrap)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4355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word-break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文字截斷方式</a:t>
            </a:r>
            <a:endParaRPr kumimoji="1" lang="en-US" altLang="zh-TW" dirty="0"/>
          </a:p>
          <a:p>
            <a:pPr lvl="1"/>
            <a:r>
              <a:rPr lang="en-US" altLang="zh-TW" dirty="0" err="1"/>
              <a:t>normal|break-all|keep-all|initial|inherit</a:t>
            </a:r>
            <a:endParaRPr kumimoji="1" lang="en-US" altLang="zh-TW" dirty="0"/>
          </a:p>
        </p:txBody>
      </p:sp>
      <p:pic>
        <p:nvPicPr>
          <p:cNvPr id="5" name="圖片 4" descr="word-brea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97" y="2671908"/>
            <a:ext cx="4711055" cy="40303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217800" y="3117330"/>
            <a:ext cx="8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normal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17800" y="4495220"/>
            <a:ext cx="103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break-all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17800" y="5911334"/>
            <a:ext cx="94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keep-all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2192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word-wrap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zh-TW" dirty="0" err="1"/>
              <a:t>normal|break-word|initial|inherit</a:t>
            </a:r>
            <a:endParaRPr lang="en-US" altLang="zh-TW" dirty="0"/>
          </a:p>
          <a:p>
            <a:pPr lvl="1"/>
            <a:r>
              <a:rPr kumimoji="1" lang="zh-TW" altLang="en-US" dirty="0"/>
              <a:t>跟</a:t>
            </a:r>
            <a:r>
              <a:rPr kumimoji="1" lang="en-US" altLang="zh-TW" dirty="0"/>
              <a:t> </a:t>
            </a:r>
            <a:r>
              <a:rPr lang="en-US" altLang="zh-TW" dirty="0"/>
              <a:t>word-break </a:t>
            </a:r>
            <a:r>
              <a:rPr lang="zh-TW" altLang="en-US" dirty="0"/>
              <a:t>的差別在於前者是強制截斷字，後者是在文字超過容器寬度才截斷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9957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@font-face </a:t>
            </a:r>
            <a:r>
              <a:rPr kumimoji="1" lang="zh-TW" altLang="en-US" dirty="0"/>
              <a:t>使用網路字型</a:t>
            </a:r>
            <a:endParaRPr kumimoji="1" lang="en-US" altLang="zh-TW" dirty="0"/>
          </a:p>
          <a:p>
            <a:r>
              <a:rPr kumimoji="1" lang="zh-TW" altLang="en-US" dirty="0"/>
              <a:t>各類字型檔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TTF(TrueType Fonts)</a:t>
            </a:r>
          </a:p>
          <a:p>
            <a:pPr lvl="1"/>
            <a:r>
              <a:rPr kumimoji="1" lang="en-US" altLang="zh-TW" dirty="0"/>
              <a:t>OTF(</a:t>
            </a:r>
            <a:r>
              <a:rPr kumimoji="1" lang="en-US" altLang="zh-TW" dirty="0" err="1"/>
              <a:t>OpenType</a:t>
            </a:r>
            <a:r>
              <a:rPr kumimoji="1" lang="en-US" altLang="zh-TW" dirty="0"/>
              <a:t> Fonts)</a:t>
            </a:r>
          </a:p>
          <a:p>
            <a:pPr lvl="1"/>
            <a:r>
              <a:rPr kumimoji="1" lang="en-US" altLang="zh-TW" dirty="0"/>
              <a:t>WOFF(The Web Open Font Format)</a:t>
            </a:r>
          </a:p>
          <a:p>
            <a:pPr lvl="1"/>
            <a:r>
              <a:rPr kumimoji="1" lang="en-US" altLang="zh-TW" dirty="0"/>
              <a:t>WOFF2</a:t>
            </a:r>
          </a:p>
          <a:p>
            <a:pPr lvl="1"/>
            <a:r>
              <a:rPr kumimoji="1" lang="en-US" altLang="zh-TW" dirty="0"/>
              <a:t>SVG</a:t>
            </a:r>
          </a:p>
          <a:p>
            <a:pPr lvl="1"/>
            <a:r>
              <a:rPr kumimoji="1" lang="en-US" altLang="zh-TW" dirty="0"/>
              <a:t>EOT(Embedded </a:t>
            </a:r>
            <a:r>
              <a:rPr kumimoji="1" lang="en-US" altLang="zh-TW" dirty="0" err="1"/>
              <a:t>OpenType</a:t>
            </a:r>
            <a:r>
              <a:rPr kumimoji="1" lang="en-US" altLang="zh-TW" dirty="0"/>
              <a:t> Format)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873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font</a:t>
            </a:r>
            <a:endParaRPr kumimoji="1" lang="zh-TW" altLang="en-US" dirty="0"/>
          </a:p>
        </p:txBody>
      </p:sp>
      <p:pic>
        <p:nvPicPr>
          <p:cNvPr id="5" name="圖片 4" descr="fo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72" y="1964992"/>
            <a:ext cx="7949856" cy="20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80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font-face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基本運用</a:t>
            </a:r>
            <a:endParaRPr kumimoji="1" lang="en-US" altLang="zh-TW" dirty="0"/>
          </a:p>
          <a:p>
            <a:r>
              <a:rPr kumimoji="1" lang="en-US" altLang="zh-TW" dirty="0" err="1"/>
              <a:t>src</a:t>
            </a:r>
            <a:r>
              <a:rPr kumimoji="1" lang="en-US" altLang="zh-TW" dirty="0"/>
              <a:t> (</a:t>
            </a:r>
            <a:r>
              <a:rPr kumimoji="1" lang="zh-TW" altLang="en-US" dirty="0"/>
              <a:t>字型檔位置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@font-face {</a:t>
            </a:r>
          </a:p>
          <a:p>
            <a:pPr marL="365760" lvl="1" indent="0">
              <a:buNone/>
            </a:pPr>
            <a:r>
              <a:rPr kumimoji="1" lang="en-US" altLang="zh-TW" dirty="0"/>
              <a:t>	    font-family: BALLOONS;</a:t>
            </a:r>
          </a:p>
          <a:p>
            <a:pPr marL="365760" lvl="1" indent="0">
              <a:buNone/>
            </a:pPr>
            <a:r>
              <a:rPr kumimoji="1" lang="en-US" altLang="zh-TW" dirty="0"/>
              <a:t>	    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(font/BALLOONS.TTF);</a:t>
            </a:r>
          </a:p>
          <a:p>
            <a:pPr marL="365760" lvl="1" indent="0">
              <a:buNone/>
            </a:pPr>
            <a:r>
              <a:rPr kumimoji="1" lang="en-US" altLang="zh-TW" dirty="0"/>
              <a:t>	  }</a:t>
            </a:r>
          </a:p>
          <a:p>
            <a:pPr marL="365760" lvl="1" indent="0">
              <a:buNone/>
            </a:pPr>
            <a:r>
              <a:rPr kumimoji="1" lang="en-US" altLang="zh-TW" dirty="0"/>
              <a:t>	div{</a:t>
            </a:r>
          </a:p>
          <a:p>
            <a:pPr marL="365760" lvl="1" indent="0">
              <a:buNone/>
            </a:pPr>
            <a:r>
              <a:rPr kumimoji="1" lang="en-US" altLang="zh-TW" dirty="0"/>
              <a:t>	    font-size: 40px;</a:t>
            </a:r>
          </a:p>
          <a:p>
            <a:pPr marL="365760" lvl="1" indent="0">
              <a:buNone/>
            </a:pPr>
            <a:r>
              <a:rPr kumimoji="1" lang="en-US" altLang="zh-TW" dirty="0"/>
              <a:t>	    font-family: BALLOONS;</a:t>
            </a:r>
          </a:p>
          <a:p>
            <a:pPr marL="365760" lvl="1" indent="0">
              <a:buNone/>
            </a:pPr>
            <a:r>
              <a:rPr kumimoji="1" lang="en-US" altLang="zh-TW" dirty="0"/>
              <a:t>       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316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font-face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多字型</a:t>
            </a:r>
            <a:r>
              <a:rPr kumimoji="1" lang="en-US" altLang="zh-TW" dirty="0"/>
              <a:t>(</a:t>
            </a:r>
            <a:r>
              <a:rPr kumimoji="1" lang="zh-TW" altLang="en-US" dirty="0"/>
              <a:t>用</a:t>
            </a:r>
            <a:r>
              <a:rPr kumimoji="1" lang="en-US" altLang="zh-TW" dirty="0"/>
              <a:t>, </a:t>
            </a:r>
            <a:r>
              <a:rPr kumimoji="1" lang="zh-TW" altLang="en-US" dirty="0"/>
              <a:t>分開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TW" altLang="en-US" dirty="0"/>
              <a:t>使用</a:t>
            </a:r>
            <a:r>
              <a:rPr kumimoji="1" lang="en-US" altLang="zh-TW" dirty="0"/>
              <a:t> local </a:t>
            </a:r>
            <a:r>
              <a:rPr kumimoji="1" lang="zh-TW" altLang="en-US" dirty="0"/>
              <a:t>會先找使用者電腦內的字型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@font-face {</a:t>
            </a:r>
          </a:p>
          <a:p>
            <a:pPr marL="365760" lvl="1" indent="0">
              <a:buNone/>
            </a:pPr>
            <a:r>
              <a:rPr kumimoji="1" lang="en-US" altLang="zh-TW" dirty="0"/>
              <a:t>	font-family: BALLOONS;</a:t>
            </a:r>
          </a:p>
          <a:p>
            <a:pPr marL="365760" lvl="1" indent="0">
              <a:buNone/>
            </a:pPr>
            <a:r>
              <a:rPr kumimoji="1" lang="en-US" altLang="zh-TW" dirty="0"/>
              <a:t>	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: local(BALLOONS),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(font/BALLOONS.TTF);</a:t>
            </a:r>
          </a:p>
          <a:p>
            <a:pPr marL="365760" lvl="1" indent="0">
              <a:buNone/>
            </a:pPr>
            <a:r>
              <a:rPr kumimoji="1" lang="en-US" altLang="zh-TW" dirty="0"/>
              <a:t>   }</a:t>
            </a:r>
            <a:endParaRPr kumimoji="1" lang="zh-TW" altLang="en-US" dirty="0"/>
          </a:p>
        </p:txBody>
      </p:sp>
      <p:pic>
        <p:nvPicPr>
          <p:cNvPr id="4" name="圖片 3" descr="balo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11" y="4758527"/>
            <a:ext cx="3203684" cy="11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55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font-face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其他參數</a:t>
            </a:r>
            <a:r>
              <a:rPr kumimoji="1" lang="en-US" altLang="zh-TW" dirty="0"/>
              <a:t>(</a:t>
            </a:r>
            <a:r>
              <a:rPr kumimoji="1" lang="zh-TW" altLang="en-US" dirty="0"/>
              <a:t>設定要下載的字型範圍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font-stretch</a:t>
            </a:r>
          </a:p>
          <a:p>
            <a:pPr lvl="2"/>
            <a:r>
              <a:rPr lang="en-US" altLang="zh-TW" dirty="0"/>
              <a:t>normal|condensed|ultra-condensed|extra-condensed|semi|condensed|expanded|semi-expanded|extra-expanded|ultra-expanded</a:t>
            </a:r>
          </a:p>
          <a:p>
            <a:pPr lvl="1"/>
            <a:r>
              <a:rPr lang="en-US" altLang="zh-TW" dirty="0"/>
              <a:t>font-style</a:t>
            </a:r>
          </a:p>
          <a:p>
            <a:pPr lvl="2"/>
            <a:r>
              <a:rPr lang="en-US" altLang="zh-TW" dirty="0" err="1"/>
              <a:t>normal|italic|oblique</a:t>
            </a:r>
            <a:endParaRPr lang="en-US" altLang="zh-TW" dirty="0"/>
          </a:p>
          <a:p>
            <a:pPr lvl="1"/>
            <a:r>
              <a:rPr lang="en-US" altLang="zh-TW" dirty="0"/>
              <a:t>font-weight</a:t>
            </a:r>
          </a:p>
          <a:p>
            <a:pPr lvl="2"/>
            <a:r>
              <a:rPr lang="en-US" altLang="zh-TW" dirty="0"/>
              <a:t>normal|bold|100~900</a:t>
            </a:r>
          </a:p>
          <a:p>
            <a:pPr lvl="1"/>
            <a:r>
              <a:rPr lang="en-US" altLang="zh-TW" dirty="0" err="1"/>
              <a:t>unicode</a:t>
            </a:r>
            <a:r>
              <a:rPr lang="en-US" altLang="zh-TW" dirty="0"/>
              <a:t>-range</a:t>
            </a:r>
          </a:p>
          <a:p>
            <a:pPr lvl="2"/>
            <a:r>
              <a:rPr lang="en-US" altLang="zh-TW" dirty="0"/>
              <a:t>https://</a:t>
            </a:r>
            <a:r>
              <a:rPr lang="en-US" altLang="zh-TW" dirty="0" err="1"/>
              <a:t>developer.mozilla.org</a:t>
            </a:r>
            <a:r>
              <a:rPr lang="en-US" altLang="zh-TW" dirty="0"/>
              <a:t>/en-US/docs/Web/CSS/%40font-face/</a:t>
            </a:r>
            <a:r>
              <a:rPr lang="en-US" altLang="zh-TW" dirty="0" err="1"/>
              <a:t>unicode</a:t>
            </a:r>
            <a:r>
              <a:rPr lang="en-US" altLang="zh-TW" dirty="0"/>
              <a:t>-range</a:t>
            </a:r>
          </a:p>
          <a:p>
            <a:pPr lvl="2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12812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google</a:t>
            </a:r>
            <a:r>
              <a:rPr kumimoji="1" lang="en-US" altLang="zh-TW" dirty="0"/>
              <a:t> fonts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https://fonts.google.com/</a:t>
            </a:r>
            <a:endParaRPr kumimoji="1" lang="en-US" altLang="zh-TW" dirty="0"/>
          </a:p>
          <a:p>
            <a:r>
              <a:rPr lang="en-US" altLang="zh-TW" dirty="0"/>
              <a:t>&lt;link </a:t>
            </a:r>
            <a:r>
              <a:rPr lang="en-US" altLang="zh-TW" dirty="0" err="1"/>
              <a:t>href</a:t>
            </a:r>
            <a:r>
              <a:rPr lang="en-US" altLang="zh-TW" dirty="0"/>
              <a:t>="https://</a:t>
            </a:r>
            <a:r>
              <a:rPr lang="en-US" altLang="zh-TW" dirty="0" err="1"/>
              <a:t>fonts.googleapis.com</a:t>
            </a:r>
            <a:r>
              <a:rPr lang="en-US" altLang="zh-TW" dirty="0"/>
              <a:t>/</a:t>
            </a:r>
            <a:r>
              <a:rPr lang="en-US" altLang="zh-TW" dirty="0" err="1"/>
              <a:t>css?family</a:t>
            </a:r>
            <a:r>
              <a:rPr lang="en-US" altLang="zh-TW" dirty="0"/>
              <a:t>=</a:t>
            </a:r>
            <a:r>
              <a:rPr lang="en-US" altLang="zh-TW" b="1" dirty="0" err="1"/>
              <a:t>fontName</a:t>
            </a:r>
            <a:r>
              <a:rPr lang="en-US" altLang="zh-TW" dirty="0"/>
              <a:t>" </a:t>
            </a:r>
            <a:r>
              <a:rPr lang="en-US" altLang="zh-TW" dirty="0" err="1"/>
              <a:t>rel</a:t>
            </a:r>
            <a:r>
              <a:rPr lang="en-US" altLang="zh-TW" dirty="0"/>
              <a:t>="</a:t>
            </a:r>
            <a:r>
              <a:rPr lang="en-US" altLang="zh-TW" dirty="0" err="1"/>
              <a:t>stylesheet</a:t>
            </a:r>
            <a:r>
              <a:rPr lang="en-US" altLang="zh-TW" dirty="0"/>
              <a:t>"&gt;</a:t>
            </a:r>
          </a:p>
          <a:p>
            <a:r>
              <a:rPr lang="en-US" altLang="zh-TW" dirty="0"/>
              <a:t>font-family: '</a:t>
            </a:r>
            <a:r>
              <a:rPr lang="en-US" altLang="zh-TW" b="1" dirty="0" err="1"/>
              <a:t>fontName</a:t>
            </a:r>
            <a:r>
              <a:rPr lang="en-US" altLang="zh-TW" dirty="0"/>
              <a:t>', cursive;</a:t>
            </a:r>
          </a:p>
          <a:p>
            <a:endParaRPr kumimoji="1" lang="zh-TW" altLang="en-US" dirty="0"/>
          </a:p>
        </p:txBody>
      </p:sp>
      <p:pic>
        <p:nvPicPr>
          <p:cNvPr id="4" name="圖片 3" descr="googlefo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3" y="4182532"/>
            <a:ext cx="7859974" cy="148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1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思源黑體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https://fonts.google.com/</a:t>
            </a:r>
            <a:r>
              <a:rPr kumimoji="1" lang="en-US" altLang="zh-TW" dirty="0" smtClean="0">
                <a:hlinkClick r:id="rId2"/>
              </a:rPr>
              <a:t>earlyaccess</a:t>
            </a:r>
            <a:endParaRPr kumimoji="1" lang="en-US" altLang="zh-TW" dirty="0" smtClean="0"/>
          </a:p>
          <a:p>
            <a:r>
              <a:rPr kumimoji="1" lang="zh-TW" altLang="en-US" dirty="0" smtClean="0"/>
              <a:t>找到</a:t>
            </a:r>
            <a:r>
              <a:rPr kumimoji="1" lang="en-US" altLang="zh-TW" dirty="0" smtClean="0"/>
              <a:t> </a:t>
            </a:r>
            <a:r>
              <a:rPr lang="en-US" altLang="zh-TW" b="1" dirty="0"/>
              <a:t>Noto Sans TC (Chinese Traditional)</a:t>
            </a:r>
          </a:p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/>
              <a:t>css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讀入</a:t>
            </a:r>
            <a:endParaRPr kumimoji="1" lang="en-US" altLang="zh-TW" dirty="0"/>
          </a:p>
          <a:p>
            <a:pPr lvl="1"/>
            <a:r>
              <a:rPr lang="en-US" altLang="zh-TW" dirty="0"/>
              <a:t>@import </a:t>
            </a:r>
            <a:r>
              <a:rPr lang="en-US" altLang="zh-TW" dirty="0" err="1"/>
              <a:t>url</a:t>
            </a:r>
            <a:r>
              <a:rPr lang="en-US" altLang="zh-TW" dirty="0"/>
              <a:t>(//</a:t>
            </a:r>
            <a:r>
              <a:rPr lang="en-US" altLang="zh-TW" dirty="0" err="1"/>
              <a:t>fonts.googleapis.com</a:t>
            </a:r>
            <a:r>
              <a:rPr lang="en-US" altLang="zh-TW" dirty="0"/>
              <a:t>/</a:t>
            </a:r>
            <a:r>
              <a:rPr lang="en-US" altLang="zh-TW" dirty="0" err="1"/>
              <a:t>earlyaccess</a:t>
            </a:r>
            <a:r>
              <a:rPr lang="en-US" altLang="zh-TW" dirty="0"/>
              <a:t>/</a:t>
            </a:r>
            <a:r>
              <a:rPr lang="en-US" altLang="zh-TW" b="1" dirty="0" err="1"/>
              <a:t>notosanstc.css</a:t>
            </a:r>
            <a:r>
              <a:rPr lang="en-US" altLang="zh-TW" dirty="0"/>
              <a:t>); </a:t>
            </a:r>
            <a:endParaRPr kumimoji="1" lang="en-US" altLang="zh-TW" dirty="0" smtClean="0"/>
          </a:p>
          <a:p>
            <a:r>
              <a:rPr lang="zh-TW" altLang="en-US" dirty="0" smtClean="0"/>
              <a:t>使用字型</a:t>
            </a:r>
            <a:endParaRPr lang="en-US" altLang="zh-TW" smtClean="0"/>
          </a:p>
          <a:p>
            <a:pPr lvl="1"/>
            <a:r>
              <a:rPr lang="en-US" altLang="zh-TW" dirty="0" smtClean="0"/>
              <a:t>font</a:t>
            </a:r>
            <a:r>
              <a:rPr lang="en-US" altLang="zh-TW" dirty="0"/>
              <a:t>-family: '</a:t>
            </a:r>
            <a:r>
              <a:rPr lang="en-US" altLang="zh-TW" b="1" dirty="0" err="1"/>
              <a:t>Noto</a:t>
            </a:r>
            <a:r>
              <a:rPr lang="en-US" altLang="zh-TW" b="1" dirty="0"/>
              <a:t> Sans TC</a:t>
            </a:r>
            <a:r>
              <a:rPr lang="en-US" altLang="zh-TW" dirty="0"/>
              <a:t>', sans-serif;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9629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icon font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2928866"/>
          </a:xfrm>
        </p:spPr>
        <p:txBody>
          <a:bodyPr>
            <a:normAutofit fontScale="85000" lnSpcReduction="20000"/>
          </a:bodyPr>
          <a:lstStyle/>
          <a:p>
            <a:r>
              <a:rPr kumimoji="1" lang="zh-TW" altLang="en-US" dirty="0"/>
              <a:t>用</a:t>
            </a:r>
            <a:r>
              <a:rPr kumimoji="1" lang="en-US" altLang="zh-TW" dirty="0"/>
              <a:t> icon </a:t>
            </a:r>
            <a:r>
              <a:rPr kumimoji="1" lang="zh-TW" altLang="en-US" dirty="0"/>
              <a:t>代替字體的方法</a:t>
            </a:r>
            <a:endParaRPr kumimoji="1" lang="en-US" altLang="zh-TW" dirty="0"/>
          </a:p>
          <a:p>
            <a:r>
              <a:rPr kumimoji="1" lang="en-US" altLang="zh-TW" dirty="0"/>
              <a:t>Font awesome</a:t>
            </a:r>
            <a:endParaRPr kumimoji="1" lang="en-US" altLang="zh-TW" dirty="0">
              <a:hlinkClick r:id="rId2"/>
            </a:endParaRPr>
          </a:p>
          <a:p>
            <a:pPr lvl="1"/>
            <a:r>
              <a:rPr kumimoji="1" lang="en-US" altLang="zh-TW" dirty="0">
                <a:hlinkClick r:id="rId2"/>
              </a:rPr>
              <a:t>http://fontawesome.io/</a:t>
            </a:r>
            <a:endParaRPr kumimoji="1" lang="en-US" altLang="zh-TW" dirty="0"/>
          </a:p>
          <a:p>
            <a:r>
              <a:rPr kumimoji="1" lang="zh-TW" altLang="en-US" dirty="0"/>
              <a:t>下載後再引入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css</a:t>
            </a:r>
            <a:r>
              <a:rPr kumimoji="1" lang="en-US" altLang="zh-TW" dirty="0"/>
              <a:t> </a:t>
            </a:r>
            <a:r>
              <a:rPr kumimoji="1" lang="zh-TW" altLang="en-US" dirty="0"/>
              <a:t>即可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&lt;link </a:t>
            </a:r>
            <a:r>
              <a:rPr kumimoji="1" lang="en-US" altLang="zh-TW" dirty="0" err="1"/>
              <a:t>href</a:t>
            </a:r>
            <a:r>
              <a:rPr kumimoji="1" lang="en-US" altLang="zh-TW" dirty="0"/>
              <a:t>="https://use.fontawesome.com/releases/v5.0.6/</a:t>
            </a:r>
            <a:r>
              <a:rPr kumimoji="1" lang="en-US" altLang="zh-TW" dirty="0" err="1"/>
              <a:t>css</a:t>
            </a:r>
            <a:r>
              <a:rPr kumimoji="1" lang="en-US" altLang="zh-TW" dirty="0"/>
              <a:t>/all.css" </a:t>
            </a:r>
            <a:r>
              <a:rPr kumimoji="1" lang="en-US" altLang="zh-TW" dirty="0" err="1"/>
              <a:t>rel</a:t>
            </a:r>
            <a:r>
              <a:rPr kumimoji="1" lang="en-US" altLang="zh-TW" dirty="0"/>
              <a:t>="stylesheet"&gt;</a:t>
            </a:r>
          </a:p>
          <a:p>
            <a:pPr lvl="1"/>
            <a:r>
              <a:rPr kumimoji="1" lang="zh-TW" altLang="en-US" dirty="0"/>
              <a:t>使用方式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&lt;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class="</a:t>
            </a:r>
            <a:r>
              <a:rPr kumimoji="1" lang="en-US" altLang="zh-TW" dirty="0" err="1"/>
              <a:t>fas</a:t>
            </a:r>
            <a:r>
              <a:rPr kumimoji="1" lang="en-US" altLang="zh-TW" dirty="0"/>
              <a:t> fa-user"&gt;&lt;/</a:t>
            </a:r>
            <a:r>
              <a:rPr kumimoji="1" lang="en-US" altLang="zh-TW" dirty="0" err="1"/>
              <a:t>i</a:t>
            </a:r>
            <a:r>
              <a:rPr kumimoji="1" lang="en-US" altLang="zh-TW"/>
              <a:t>&gt;</a:t>
            </a:r>
            <a:endParaRPr kumimoji="1" lang="zh-TW" altLang="en-US" dirty="0"/>
          </a:p>
        </p:txBody>
      </p:sp>
      <p:pic>
        <p:nvPicPr>
          <p:cNvPr id="4" name="圖片 3" descr="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2" y="5019516"/>
            <a:ext cx="7487717" cy="16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1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瀏覽器支援狀況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查詢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http://www.w3schools.com/cssref/css3_browsersupport.asp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6683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</a:t>
            </a:r>
            <a:r>
              <a:rPr kumimoji="1" lang="en-US" altLang="zh-TW" dirty="0"/>
              <a:t> icon font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>
                <a:hlinkClick r:id="rId2"/>
              </a:rPr>
              <a:t>http://fontello.com/</a:t>
            </a:r>
            <a:endParaRPr kumimoji="1" lang="en-US" altLang="zh-TW" dirty="0"/>
          </a:p>
          <a:p>
            <a:r>
              <a:rPr kumimoji="1" lang="en-US" altLang="zh-TW" dirty="0">
                <a:hlinkClick r:id="rId3"/>
              </a:rPr>
              <a:t>https://icomoon.io/</a:t>
            </a:r>
            <a:endParaRPr kumimoji="1" lang="en-US" altLang="zh-TW" dirty="0"/>
          </a:p>
          <a:p>
            <a:r>
              <a:rPr kumimoji="1" lang="en-US" altLang="zh-TW" dirty="0">
                <a:hlinkClick r:id="rId4"/>
              </a:rPr>
              <a:t>https://github.com/WordPress/dashicons</a:t>
            </a:r>
            <a:endParaRPr kumimoji="1" lang="en-US" altLang="zh-TW" dirty="0"/>
          </a:p>
          <a:p>
            <a:r>
              <a:rPr kumimoji="1" lang="en-US" altLang="zh-TW" dirty="0">
                <a:hlinkClick r:id="rId5"/>
              </a:rPr>
              <a:t>http://www.linea.io/</a:t>
            </a:r>
            <a:endParaRPr kumimoji="1" lang="en-US" altLang="zh-TW" dirty="0"/>
          </a:p>
          <a:p>
            <a:r>
              <a:rPr kumimoji="1" lang="en-US" altLang="zh-TW" dirty="0">
                <a:hlinkClick r:id="rId6"/>
              </a:rPr>
              <a:t>http://themify.me/themify-icons</a:t>
            </a:r>
            <a:endParaRPr kumimoji="1" lang="en-US" altLang="zh-TW" dirty="0"/>
          </a:p>
          <a:p>
            <a:r>
              <a:rPr kumimoji="1" lang="en-US" altLang="zh-TW" dirty="0">
                <a:hlinkClick r:id="rId7"/>
              </a:rPr>
              <a:t>https://octicons.github.com/</a:t>
            </a:r>
            <a:endParaRPr kumimoji="1" lang="en-US" altLang="zh-TW" dirty="0"/>
          </a:p>
          <a:p>
            <a:r>
              <a:rPr kumimoji="1" lang="en-US" altLang="zh-TW" dirty="0">
                <a:hlinkClick r:id="rId8"/>
              </a:rPr>
              <a:t>http://streamlineicons.com/free-icons.html</a:t>
            </a:r>
            <a:endParaRPr kumimoji="1" lang="en-US" altLang="zh-TW" dirty="0"/>
          </a:p>
          <a:p>
            <a:r>
              <a:rPr kumimoji="1" lang="en-US" altLang="zh-TW" dirty="0">
                <a:hlinkClick r:id="rId9"/>
              </a:rPr>
              <a:t>http://themes-pixeden.com/font-demos/7-stroke/index.html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2000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Object-fit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設定包在裡面的元素填滿方式，主要用在圖片上</a:t>
            </a:r>
            <a:endParaRPr kumimoji="1" lang="en-US" altLang="zh-TW" dirty="0"/>
          </a:p>
          <a:p>
            <a:r>
              <a:rPr kumimoji="1" lang="zh-TW" altLang="en-US" dirty="0"/>
              <a:t>屬性設在圖片上，圖片也要先設定寬高</a:t>
            </a:r>
            <a:endParaRPr kumimoji="1" lang="en-US" altLang="zh-TW" dirty="0"/>
          </a:p>
          <a:p>
            <a:r>
              <a:rPr kumimoji="1" lang="en-US" altLang="zh-TW" dirty="0"/>
              <a:t>fill: </a:t>
            </a:r>
            <a:r>
              <a:rPr kumimoji="1" lang="zh-TW" altLang="en-US" dirty="0"/>
              <a:t>預設</a:t>
            </a:r>
            <a:endParaRPr kumimoji="1" lang="en-US" altLang="zh-TW" dirty="0"/>
          </a:p>
          <a:p>
            <a:r>
              <a:rPr kumimoji="1" lang="en-US" altLang="zh-TW" dirty="0"/>
              <a:t>contain: </a:t>
            </a:r>
            <a:r>
              <a:rPr kumimoji="1" lang="zh-TW" altLang="en-US" dirty="0"/>
              <a:t>依比例調整大小並能放進設定的寬高內</a:t>
            </a:r>
            <a:endParaRPr kumimoji="1" lang="en-US" altLang="zh-TW" dirty="0"/>
          </a:p>
          <a:p>
            <a:r>
              <a:rPr kumimoji="1" lang="en-US" altLang="zh-TW" dirty="0"/>
              <a:t>cover: </a:t>
            </a:r>
            <a:r>
              <a:rPr kumimoji="1" lang="zh-TW" altLang="en-US" dirty="0"/>
              <a:t>依比例調整大小並能塞滿設定的寬高內</a:t>
            </a:r>
            <a:endParaRPr kumimoji="1" lang="en-US" altLang="zh-TW" dirty="0"/>
          </a:p>
          <a:p>
            <a:r>
              <a:rPr kumimoji="1" lang="en-US" altLang="zh-TW" dirty="0"/>
              <a:t>none: </a:t>
            </a:r>
            <a:r>
              <a:rPr kumimoji="1" lang="zh-TW" altLang="en-US" dirty="0"/>
              <a:t>不縮放但填滿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49244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object f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770"/>
            <a:ext cx="9144000" cy="575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6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Object-position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搭配</a:t>
            </a:r>
            <a:r>
              <a:rPr kumimoji="1" lang="en-US" altLang="zh-TW" dirty="0" smtClean="0"/>
              <a:t> object-fit </a:t>
            </a:r>
            <a:r>
              <a:rPr kumimoji="1" lang="zh-TW" altLang="en-US" dirty="0" smtClean="0"/>
              <a:t>使用，可以設定對齊位置</a:t>
            </a:r>
            <a:endParaRPr kumimoji="1" lang="en-US" altLang="zh-TW" dirty="0" smtClean="0"/>
          </a:p>
          <a:p>
            <a:r>
              <a:rPr kumimoji="1" lang="zh-TW" altLang="en-US" dirty="0" smtClean="0"/>
              <a:t>例</a:t>
            </a:r>
            <a:r>
              <a:rPr kumimoji="1" lang="en-US" altLang="zh-TW" dirty="0" smtClean="0"/>
              <a:t>: object-position: left top;</a:t>
            </a:r>
          </a:p>
          <a:p>
            <a:r>
              <a:rPr kumimoji="1" lang="zh-TW" altLang="en-US" dirty="0" smtClean="0"/>
              <a:t>預設為</a:t>
            </a:r>
            <a:r>
              <a:rPr kumimoji="1" lang="en-US" altLang="zh-TW" dirty="0" smtClean="0"/>
              <a:t> center center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8749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Ex4</a:t>
            </a:r>
            <a:endParaRPr kumimoji="1" lang="zh-TW" altLang="en-US" dirty="0"/>
          </a:p>
        </p:txBody>
      </p:sp>
      <p:pic>
        <p:nvPicPr>
          <p:cNvPr id="4" name="圖片 3" descr="ex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71" y="1630335"/>
            <a:ext cx="44323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32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Ex4</a:t>
            </a:r>
            <a:r>
              <a:rPr kumimoji="1" lang="en-US" altLang="zh-TW" smtClean="0"/>
              <a:t>-2 </a:t>
            </a:r>
            <a:r>
              <a:rPr kumimoji="1" lang="zh-TW" altLang="en-US" dirty="0"/>
              <a:t>用</a:t>
            </a:r>
            <a:r>
              <a:rPr kumimoji="1" lang="en-US" altLang="zh-TW" dirty="0"/>
              <a:t> icon font </a:t>
            </a:r>
            <a:r>
              <a:rPr kumimoji="1" lang="zh-TW" altLang="en-US" dirty="0"/>
              <a:t>排列列表</a:t>
            </a:r>
          </a:p>
        </p:txBody>
      </p:sp>
      <p:pic>
        <p:nvPicPr>
          <p:cNvPr id="4" name="圖片 3" descr="icon fo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48" y="3001563"/>
            <a:ext cx="2794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20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CSS3 </a:t>
            </a:r>
            <a:r>
              <a:rPr kumimoji="1" lang="zh-TW" altLang="en-US" dirty="0"/>
              <a:t>新增單位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rem: </a:t>
            </a:r>
          </a:p>
          <a:p>
            <a:pPr lvl="1"/>
            <a:r>
              <a:rPr kumimoji="1" lang="zh-TW" altLang="en-US" dirty="0"/>
              <a:t>過去以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em</a:t>
            </a:r>
            <a:r>
              <a:rPr kumimoji="1" lang="en-US" altLang="zh-TW" dirty="0"/>
              <a:t> </a:t>
            </a:r>
            <a:r>
              <a:rPr kumimoji="1" lang="zh-TW" altLang="en-US" dirty="0"/>
              <a:t>為單位時，會因為繼承樣式的關係造成要控制尺寸的困難，而使用</a:t>
            </a:r>
            <a:r>
              <a:rPr kumimoji="1" lang="en-US" altLang="zh-TW" dirty="0"/>
              <a:t> rem </a:t>
            </a:r>
            <a:r>
              <a:rPr kumimoji="1" lang="zh-TW" altLang="en-US" dirty="0"/>
              <a:t>則會永遠相對於最初設定的字體大小調整</a:t>
            </a:r>
            <a:endParaRPr kumimoji="1" lang="en-US" altLang="zh-TW" dirty="0"/>
          </a:p>
          <a:p>
            <a:r>
              <a:rPr kumimoji="1" lang="en-US" altLang="zh-TW" dirty="0" err="1"/>
              <a:t>vh</a:t>
            </a:r>
            <a:r>
              <a:rPr kumimoji="1" lang="en-US" altLang="zh-TW" dirty="0"/>
              <a:t>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vw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zh-TW" altLang="en-US" dirty="0"/>
              <a:t>相對於</a:t>
            </a:r>
            <a:r>
              <a:rPr kumimoji="1" lang="en-US" altLang="zh-TW" dirty="0"/>
              <a:t> viewport </a:t>
            </a:r>
            <a:r>
              <a:rPr kumimoji="1" lang="zh-TW" altLang="en-US" dirty="0"/>
              <a:t>的單位每</a:t>
            </a:r>
            <a:r>
              <a:rPr kumimoji="1" lang="en-US" altLang="zh-TW" dirty="0"/>
              <a:t> 1vh(</a:t>
            </a:r>
            <a:r>
              <a:rPr kumimoji="1" lang="en-US" altLang="zh-TW" dirty="0" err="1"/>
              <a:t>vw</a:t>
            </a:r>
            <a:r>
              <a:rPr kumimoji="1" lang="en-US" altLang="zh-TW" dirty="0"/>
              <a:t>)</a:t>
            </a:r>
            <a:r>
              <a:rPr kumimoji="1" lang="zh-TW" altLang="en-US" dirty="0"/>
              <a:t>為</a:t>
            </a:r>
            <a:r>
              <a:rPr kumimoji="1" lang="en-US" altLang="zh-TW" dirty="0"/>
              <a:t> 1/100 viewport </a:t>
            </a:r>
            <a:r>
              <a:rPr kumimoji="1" lang="zh-TW" altLang="en-US" dirty="0"/>
              <a:t>的高度</a:t>
            </a:r>
            <a:r>
              <a:rPr kumimoji="1" lang="en-US" altLang="zh-TW" dirty="0"/>
              <a:t>(</a:t>
            </a:r>
            <a:r>
              <a:rPr kumimoji="1" lang="zh-TW" altLang="en-US" dirty="0"/>
              <a:t>寬度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 err="1"/>
              <a:t>vmax</a:t>
            </a:r>
            <a:r>
              <a:rPr kumimoji="1" lang="en-US" altLang="zh-TW" dirty="0"/>
              <a:t>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vmin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根據</a:t>
            </a:r>
            <a:r>
              <a:rPr kumimoji="1" lang="en-US" altLang="zh-TW" dirty="0"/>
              <a:t> viewport </a:t>
            </a:r>
            <a:r>
              <a:rPr kumimoji="1" lang="zh-TW" altLang="en-US" dirty="0"/>
              <a:t>的大小決定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vmax</a:t>
            </a:r>
            <a:r>
              <a:rPr kumimoji="1" lang="en-US" altLang="zh-TW" dirty="0"/>
              <a:t> </a:t>
            </a:r>
            <a:r>
              <a:rPr kumimoji="1" lang="zh-TW" altLang="en-US" dirty="0"/>
              <a:t>及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vmin</a:t>
            </a:r>
            <a:r>
              <a:rPr kumimoji="1" lang="zh-TW" altLang="en-US" dirty="0"/>
              <a:t>，比如說</a:t>
            </a:r>
            <a:r>
              <a:rPr kumimoji="1" lang="en-US" altLang="zh-TW" dirty="0"/>
              <a:t> viewport </a:t>
            </a:r>
            <a:r>
              <a:rPr kumimoji="1" lang="zh-TW" altLang="en-US" dirty="0"/>
              <a:t>是</a:t>
            </a:r>
            <a:r>
              <a:rPr kumimoji="1" lang="en-US" altLang="zh-TW" dirty="0"/>
              <a:t> 768px * 1024 </a:t>
            </a:r>
            <a:r>
              <a:rPr kumimoji="1" lang="en-US" altLang="zh-TW" dirty="0" err="1"/>
              <a:t>px</a:t>
            </a:r>
            <a:r>
              <a:rPr kumimoji="1" lang="zh-TW" altLang="en-US" dirty="0"/>
              <a:t>，則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vmax</a:t>
            </a:r>
            <a:r>
              <a:rPr kumimoji="1" lang="en-US" altLang="zh-TW" dirty="0"/>
              <a:t> </a:t>
            </a:r>
            <a:r>
              <a:rPr kumimoji="1" lang="zh-TW" altLang="en-US" dirty="0"/>
              <a:t>為</a:t>
            </a:r>
            <a:r>
              <a:rPr kumimoji="1" lang="en-US" altLang="zh-TW" dirty="0"/>
              <a:t> 1vmax </a:t>
            </a:r>
            <a:r>
              <a:rPr kumimoji="1" lang="zh-TW" altLang="en-US" dirty="0"/>
              <a:t>為</a:t>
            </a:r>
            <a:r>
              <a:rPr kumimoji="1" lang="en-US" altLang="zh-TW" dirty="0"/>
              <a:t> 1024/100</a:t>
            </a:r>
            <a:r>
              <a:rPr kumimoji="1" lang="zh-TW" altLang="en-US" dirty="0"/>
              <a:t>，</a:t>
            </a:r>
            <a:r>
              <a:rPr kumimoji="1" lang="en-US" altLang="zh-TW" dirty="0"/>
              <a:t>1 </a:t>
            </a:r>
            <a:r>
              <a:rPr kumimoji="1" lang="en-US" altLang="zh-TW" dirty="0" err="1"/>
              <a:t>vmin</a:t>
            </a:r>
            <a:r>
              <a:rPr kumimoji="1" lang="en-US" altLang="zh-TW" dirty="0"/>
              <a:t> </a:t>
            </a:r>
            <a:r>
              <a:rPr kumimoji="1" lang="zh-TW" altLang="en-US" dirty="0"/>
              <a:t>為</a:t>
            </a:r>
            <a:r>
              <a:rPr kumimoji="1" lang="en-US" altLang="zh-TW" dirty="0"/>
              <a:t> 768/100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2328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calc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讓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css</a:t>
            </a:r>
            <a:r>
              <a:rPr kumimoji="1" lang="en-US" altLang="zh-TW" dirty="0"/>
              <a:t> </a:t>
            </a:r>
            <a:r>
              <a:rPr kumimoji="1" lang="zh-TW" altLang="en-US" dirty="0"/>
              <a:t>的單位可以計算</a:t>
            </a:r>
            <a:endParaRPr kumimoji="1" lang="en-US" altLang="zh-TW" dirty="0"/>
          </a:p>
          <a:p>
            <a:r>
              <a:rPr kumimoji="1" lang="en-US" altLang="zh-TW" dirty="0"/>
              <a:t>+ - * / </a:t>
            </a:r>
            <a:r>
              <a:rPr kumimoji="1" lang="zh-TW" altLang="en-US" dirty="0"/>
              <a:t>都可以</a:t>
            </a:r>
            <a:endParaRPr kumimoji="1" lang="en-US" altLang="zh-TW" dirty="0"/>
          </a:p>
          <a:p>
            <a:r>
              <a:rPr kumimoji="1" lang="zh-TW" altLang="en-US" dirty="0"/>
              <a:t>例</a:t>
            </a:r>
            <a:r>
              <a:rPr kumimoji="1" lang="en-US" altLang="zh-TW" dirty="0"/>
              <a:t>: width: </a:t>
            </a:r>
            <a:r>
              <a:rPr kumimoji="1" lang="en-US" altLang="zh-TW" dirty="0" err="1"/>
              <a:t>calc</a:t>
            </a:r>
            <a:r>
              <a:rPr kumimoji="1" lang="en-US" altLang="zh-TW"/>
              <a:t>(100% - 100px);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2769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變形</a:t>
            </a:r>
            <a:endParaRPr lang="en-US" altLang="zh-TW" dirty="0"/>
          </a:p>
          <a:p>
            <a:r>
              <a:rPr lang="en-US" altLang="zh-TW" dirty="0" err="1"/>
              <a:t>translateX</a:t>
            </a:r>
            <a:r>
              <a:rPr lang="en-US" altLang="zh-TW" dirty="0"/>
              <a:t>(), </a:t>
            </a:r>
            <a:r>
              <a:rPr lang="en-US" altLang="zh-TW" dirty="0" err="1"/>
              <a:t>translateY</a:t>
            </a:r>
            <a:r>
              <a:rPr lang="en-US" altLang="zh-TW" dirty="0"/>
              <a:t>(), translate(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-ms-transform: translate(30px, 70px); </a:t>
            </a:r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webkit</a:t>
            </a:r>
            <a:r>
              <a:rPr lang="en-US" altLang="zh-TW" dirty="0"/>
              <a:t>-transform: translate(30px, 70px); </a:t>
            </a:r>
          </a:p>
          <a:p>
            <a:pPr lvl="1"/>
            <a:r>
              <a:rPr lang="en-US" altLang="zh-TW" dirty="0"/>
              <a:t>transform: translate(30px, 70px);</a:t>
            </a:r>
          </a:p>
          <a:p>
            <a:r>
              <a:rPr lang="en-US" altLang="zh-TW" dirty="0"/>
              <a:t>rotate()</a:t>
            </a:r>
          </a:p>
          <a:p>
            <a:r>
              <a:rPr lang="en-US" altLang="zh-TW" dirty="0" err="1"/>
              <a:t>scaleX</a:t>
            </a:r>
            <a:r>
              <a:rPr lang="en-US" altLang="zh-TW" dirty="0"/>
              <a:t>(), </a:t>
            </a:r>
            <a:r>
              <a:rPr lang="en-US" altLang="zh-TW" dirty="0" err="1"/>
              <a:t>scaleY</a:t>
            </a:r>
            <a:r>
              <a:rPr lang="en-US" altLang="zh-TW" dirty="0"/>
              <a:t>(), scale(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skewX</a:t>
            </a:r>
            <a:r>
              <a:rPr lang="en-US" altLang="zh-TW" dirty="0"/>
              <a:t>(), </a:t>
            </a:r>
            <a:r>
              <a:rPr lang="en-US" altLang="zh-TW" dirty="0" err="1"/>
              <a:t>skewY</a:t>
            </a:r>
            <a:r>
              <a:rPr lang="en-US" altLang="zh-TW" dirty="0"/>
              <a:t>(), skew(x angle, y angle)</a:t>
            </a:r>
          </a:p>
          <a:p>
            <a:r>
              <a:rPr lang="zh-TW" altLang="en-US" dirty="0"/>
              <a:t>合併寫法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transform: translate(100px, 100px) rotate(45deg);</a:t>
            </a:r>
          </a:p>
          <a:p>
            <a:r>
              <a:rPr lang="en-US" altLang="zh-TW" dirty="0"/>
              <a:t>matrix(</a:t>
            </a:r>
            <a:r>
              <a:rPr lang="en-US" altLang="zh-TW" dirty="0" err="1"/>
              <a:t>a,b,c,d,e,f</a:t>
            </a:r>
            <a:r>
              <a:rPr lang="en-US" altLang="zh-TW" dirty="0"/>
              <a:t>)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7991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matrix(</a:t>
            </a:r>
            <a:r>
              <a:rPr kumimoji="1" lang="en-US" altLang="zh-TW" dirty="0" err="1"/>
              <a:t>a,b,c,d,e,f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a(scale X)</a:t>
            </a:r>
          </a:p>
          <a:p>
            <a:pPr lvl="1"/>
            <a:r>
              <a:rPr kumimoji="1" lang="en-US" altLang="zh-TW" dirty="0"/>
              <a:t>b(skew Y)</a:t>
            </a:r>
          </a:p>
          <a:p>
            <a:pPr lvl="1"/>
            <a:r>
              <a:rPr kumimoji="1" lang="en-US" altLang="zh-TW" dirty="0"/>
              <a:t>c(skew X)</a:t>
            </a:r>
          </a:p>
          <a:p>
            <a:pPr lvl="1"/>
            <a:r>
              <a:rPr kumimoji="1" lang="en-US" altLang="zh-TW" dirty="0"/>
              <a:t>d(scale Y)</a:t>
            </a:r>
          </a:p>
          <a:p>
            <a:pPr lvl="1"/>
            <a:r>
              <a:rPr kumimoji="1" lang="en-US" altLang="zh-TW" dirty="0"/>
              <a:t>e(move X)</a:t>
            </a:r>
          </a:p>
          <a:p>
            <a:pPr lvl="1"/>
            <a:r>
              <a:rPr kumimoji="1" lang="en-US" altLang="zh-TW" dirty="0"/>
              <a:t>f(move Y)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923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985740"/>
            <a:ext cx="8153400" cy="990600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dirty="0"/>
              <a:t>前端每</a:t>
            </a:r>
            <a:r>
              <a:rPr kumimoji="1" lang="en-US" altLang="zh-TW" dirty="0"/>
              <a:t> 18 </a:t>
            </a:r>
            <a:r>
              <a:rPr kumimoji="1" lang="zh-TW" altLang="en-US" dirty="0"/>
              <a:t>個月會困難一倍</a:t>
            </a:r>
          </a:p>
        </p:txBody>
      </p:sp>
    </p:spTree>
    <p:extLst>
      <p:ext uri="{BB962C8B-B14F-4D97-AF65-F5344CB8AC3E}">
        <p14:creationId xmlns:p14="http://schemas.microsoft.com/office/powerpoint/2010/main" val="18923201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變形中心點</a:t>
            </a:r>
          </a:p>
        </p:txBody>
      </p:sp>
      <p:pic>
        <p:nvPicPr>
          <p:cNvPr id="5" name="圖片 4" descr="c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6" y="2204624"/>
            <a:ext cx="4217432" cy="421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37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瀏覽器支援</a:t>
            </a:r>
          </a:p>
        </p:txBody>
      </p:sp>
      <p:pic>
        <p:nvPicPr>
          <p:cNvPr id="4" name="圖片 3" descr="trans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3" y="2516149"/>
            <a:ext cx="8820947" cy="24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28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transform-origin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設定變形中間點</a:t>
            </a:r>
            <a:endParaRPr kumimoji="1" lang="en-US" altLang="zh-TW" dirty="0"/>
          </a:p>
          <a:p>
            <a:r>
              <a:rPr kumimoji="1" lang="zh-TW" altLang="en-US" dirty="0"/>
              <a:t>從左上角為原點定位</a:t>
            </a:r>
            <a:endParaRPr kumimoji="1" lang="en-US" altLang="zh-TW" dirty="0"/>
          </a:p>
          <a:p>
            <a:r>
              <a:rPr kumimoji="1" lang="en-US" altLang="zh-TW" dirty="0"/>
              <a:t>transform-origin: 20px 70px;</a:t>
            </a:r>
          </a:p>
          <a:p>
            <a:r>
              <a:rPr kumimoji="1" lang="zh-TW" altLang="en-US" dirty="0"/>
              <a:t>也可以使用</a:t>
            </a:r>
            <a:r>
              <a:rPr kumimoji="1" lang="en-US" altLang="zh-TW" dirty="0"/>
              <a:t> n%, left, right, center, top, bottom</a:t>
            </a:r>
            <a:endParaRPr kumimoji="1" lang="zh-TW" altLang="en-US" dirty="0"/>
          </a:p>
        </p:txBody>
      </p:sp>
      <p:pic>
        <p:nvPicPr>
          <p:cNvPr id="4" name="圖片 3" descr="co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4" y="3814824"/>
            <a:ext cx="3043175" cy="30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9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transition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TW" altLang="en-US" dirty="0"/>
              <a:t>漸變</a:t>
            </a:r>
            <a:endParaRPr kumimoji="1" lang="en-US" altLang="zh-TW" dirty="0"/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webkit</a:t>
            </a:r>
            <a:r>
              <a:rPr lang="en-US" altLang="zh-TW" dirty="0"/>
              <a:t>-transition: width 2s; </a:t>
            </a:r>
            <a:br>
              <a:rPr lang="en-US" altLang="zh-TW" dirty="0"/>
            </a:br>
            <a:r>
              <a:rPr lang="en-US" altLang="zh-TW" dirty="0"/>
              <a:t>transition: width 2s;</a:t>
            </a:r>
          </a:p>
          <a:p>
            <a:pPr lvl="1"/>
            <a:r>
              <a:rPr lang="en-US" altLang="zh-TW" i="1" dirty="0"/>
              <a:t>transition-property</a:t>
            </a:r>
            <a:r>
              <a:rPr lang="en-US" altLang="zh-TW" dirty="0"/>
              <a:t>: </a:t>
            </a:r>
            <a:r>
              <a:rPr lang="en-US" altLang="zh-TW" dirty="0" err="1"/>
              <a:t>css</a:t>
            </a:r>
            <a:r>
              <a:rPr lang="en-US" altLang="zh-TW" dirty="0"/>
              <a:t> </a:t>
            </a:r>
            <a:r>
              <a:rPr lang="zh-TW" altLang="en-US" dirty="0"/>
              <a:t>屬性</a:t>
            </a:r>
            <a:endParaRPr lang="en-US" altLang="zh-TW" dirty="0"/>
          </a:p>
          <a:p>
            <a:pPr lvl="1"/>
            <a:r>
              <a:rPr lang="en-US" altLang="zh-TW" dirty="0"/>
              <a:t>transition-duration:</a:t>
            </a:r>
            <a:r>
              <a:rPr lang="zh-TW" altLang="en-US" dirty="0"/>
              <a:t> 持續時間</a:t>
            </a:r>
            <a:endParaRPr lang="en-US" altLang="zh-TW" dirty="0"/>
          </a:p>
          <a:p>
            <a:pPr lvl="1"/>
            <a:r>
              <a:rPr lang="en-US" altLang="zh-TW" dirty="0"/>
              <a:t>transition-timing-function</a:t>
            </a:r>
          </a:p>
          <a:p>
            <a:pPr lvl="2"/>
            <a:r>
              <a:rPr lang="en-US" altLang="zh-TW" dirty="0"/>
              <a:t>linear</a:t>
            </a:r>
          </a:p>
          <a:p>
            <a:pPr lvl="2"/>
            <a:r>
              <a:rPr lang="en-US" altLang="zh-TW" dirty="0"/>
              <a:t>ease(default)</a:t>
            </a:r>
          </a:p>
          <a:p>
            <a:pPr lvl="2"/>
            <a:r>
              <a:rPr kumimoji="1" lang="en-US" altLang="zh-TW" dirty="0"/>
              <a:t>ease-in</a:t>
            </a:r>
          </a:p>
          <a:p>
            <a:pPr lvl="2"/>
            <a:r>
              <a:rPr kumimoji="1" lang="en-US" altLang="zh-TW" dirty="0"/>
              <a:t>ease-out</a:t>
            </a:r>
          </a:p>
          <a:p>
            <a:pPr lvl="2"/>
            <a:r>
              <a:rPr kumimoji="1" lang="en-US" altLang="zh-TW" dirty="0"/>
              <a:t>ease-in-out</a:t>
            </a:r>
          </a:p>
          <a:p>
            <a:pPr lvl="2"/>
            <a:r>
              <a:rPr kumimoji="1" lang="en-US" altLang="zh-TW" dirty="0"/>
              <a:t>cubic-</a:t>
            </a:r>
            <a:r>
              <a:rPr kumimoji="1" lang="en-US" altLang="zh-TW" dirty="0" err="1"/>
              <a:t>bezier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n,n,n,n</a:t>
            </a:r>
            <a:r>
              <a:rPr kumimoji="1" lang="en-US" altLang="zh-TW" dirty="0"/>
              <a:t>) </a:t>
            </a:r>
          </a:p>
          <a:p>
            <a:pPr lvl="1"/>
            <a:r>
              <a:rPr lang="en-US" altLang="zh-TW" dirty="0"/>
              <a:t>transition-delay: 2s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9917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cubic-</a:t>
            </a:r>
            <a:r>
              <a:rPr kumimoji="1" lang="en-US" altLang="zh-TW" dirty="0" err="1"/>
              <a:t>bezier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n,n,n,n</a:t>
            </a:r>
            <a:r>
              <a:rPr kumimoji="1" lang="en-US" altLang="zh-TW" dirty="0"/>
              <a:t>)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567644" cy="4495800"/>
          </a:xfrm>
        </p:spPr>
        <p:txBody>
          <a:bodyPr/>
          <a:lstStyle/>
          <a:p>
            <a:r>
              <a:rPr kumimoji="1" lang="en-US" altLang="zh-TW" dirty="0"/>
              <a:t>cubic-</a:t>
            </a:r>
            <a:r>
              <a:rPr kumimoji="1" lang="en-US" altLang="zh-TW" dirty="0" err="1"/>
              <a:t>bezier</a:t>
            </a:r>
            <a:r>
              <a:rPr kumimoji="1" lang="en-US" altLang="zh-TW" dirty="0"/>
              <a:t>(x1,y1,x2,y2)</a:t>
            </a:r>
          </a:p>
          <a:p>
            <a:r>
              <a:rPr kumimoji="1" lang="zh-TW" altLang="en-US" dirty="0"/>
              <a:t>簡單講就是第一個控制點的</a:t>
            </a:r>
            <a:r>
              <a:rPr kumimoji="1" lang="en-US" altLang="zh-TW" dirty="0"/>
              <a:t> x, y </a:t>
            </a:r>
            <a:r>
              <a:rPr kumimoji="1" lang="zh-TW" altLang="en-US" dirty="0"/>
              <a:t>座標和第二個控制點的</a:t>
            </a:r>
            <a:r>
              <a:rPr kumimoji="1" lang="en-US" altLang="zh-TW" dirty="0"/>
              <a:t> x, y </a:t>
            </a:r>
            <a:r>
              <a:rPr kumimoji="1" lang="zh-TW" altLang="en-US" dirty="0"/>
              <a:t>座標</a:t>
            </a:r>
            <a:endParaRPr kumimoji="1" lang="en-US" altLang="zh-TW" dirty="0"/>
          </a:p>
          <a:p>
            <a:r>
              <a:rPr kumimoji="1" lang="zh-TW" altLang="en-US" dirty="0"/>
              <a:t>可以用線上工具來產生</a:t>
            </a:r>
            <a:endParaRPr kumimoji="1" lang="en-US" altLang="zh-TW" dirty="0"/>
          </a:p>
          <a:p>
            <a:r>
              <a:rPr kumimoji="1" lang="en-US" altLang="zh-TW" dirty="0"/>
              <a:t>http://cubic-bezier.com/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 descr="20140628_1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48" y="2995335"/>
            <a:ext cx="3505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259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transition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合併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webkit</a:t>
            </a:r>
            <a:r>
              <a:rPr kumimoji="1" lang="en-US" altLang="zh-TW" dirty="0"/>
              <a:t>-transition: all 2s ease-in-out .5s;</a:t>
            </a:r>
          </a:p>
          <a:p>
            <a:pPr marL="365760" lvl="1" indent="0">
              <a:buNone/>
            </a:pPr>
            <a:r>
              <a:rPr kumimoji="1" lang="en-US" altLang="zh-TW" dirty="0"/>
              <a:t>   transition: all 2s ease-in-out .5s;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47389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微互動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https://uimovement.com/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http://uigifs.com/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http://www.appanimations.com/</a:t>
            </a:r>
            <a:endParaRPr lang="en-US" altLang="zh-TW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Ex5</a:t>
            </a:r>
            <a:endParaRPr kumimoji="1" lang="zh-TW" altLang="en-US" dirty="0"/>
          </a:p>
        </p:txBody>
      </p:sp>
      <p:pic>
        <p:nvPicPr>
          <p:cNvPr id="4" name="圖片 3" descr="ex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23" y="1606371"/>
            <a:ext cx="44323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906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EBA1756-EAA8-4ECF-9E3D-9324B7EE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letter-spacing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="" xmlns:a16="http://schemas.microsoft.com/office/drawing/2014/main" id="{FD21213B-AC9F-410C-B38D-0CA740E3315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0" y="1758887"/>
            <a:ext cx="4229100" cy="3048000"/>
          </a:xfrm>
        </p:spPr>
      </p:pic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B63B0874-C932-4C74-80E9-207625FF936F}"/>
              </a:ext>
            </a:extLst>
          </p:cNvPr>
          <p:cNvSpPr txBox="1"/>
          <p:nvPr/>
        </p:nvSpPr>
        <p:spPr>
          <a:xfrm>
            <a:off x="502239" y="1789050"/>
            <a:ext cx="3972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因為 </a:t>
            </a:r>
            <a:r>
              <a:rPr lang="en-US" altLang="zh-TW" dirty="0"/>
              <a:t>letter-spacing </a:t>
            </a:r>
            <a:r>
              <a:rPr lang="zh-TW" altLang="en-US" dirty="0"/>
              <a:t>是對後面的字元留距離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所以會有無法置中的問題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加 </a:t>
            </a:r>
            <a:r>
              <a:rPr lang="en-US" altLang="zh-TW" dirty="0"/>
              <a:t>text-indent</a:t>
            </a:r>
            <a:r>
              <a:rPr lang="zh-TW" altLang="en-US" dirty="0"/>
              <a:t> 解決</a:t>
            </a:r>
          </a:p>
        </p:txBody>
      </p:sp>
    </p:spTree>
    <p:extLst>
      <p:ext uri="{BB962C8B-B14F-4D97-AF65-F5344CB8AC3E}">
        <p14:creationId xmlns:p14="http://schemas.microsoft.com/office/powerpoint/2010/main" val="23035043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Ex5-2</a:t>
            </a:r>
            <a:endParaRPr kumimoji="1" lang="zh-TW" altLang="en-US" dirty="0"/>
          </a:p>
        </p:txBody>
      </p:sp>
      <p:pic>
        <p:nvPicPr>
          <p:cNvPr id="4" name="圖片 3" descr="cloth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02" y="2655300"/>
            <a:ext cx="7228442" cy="2832298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/>
              <a:t>製作當滑鼠移到衣服上衣服飄動效果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8476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*43HD5TsUjJ_FqjhgIIfCU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71" y="0"/>
            <a:ext cx="5556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Ex5-3</a:t>
            </a:r>
            <a:endParaRPr kumimoji="1" lang="zh-TW" altLang="en-US" dirty="0"/>
          </a:p>
        </p:txBody>
      </p:sp>
      <p:pic>
        <p:nvPicPr>
          <p:cNvPr id="4" name="圖片 3" descr="translat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25" y="2791726"/>
            <a:ext cx="6819900" cy="2159000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/>
              <a:t>製作當滑鼠移到圖片上，下方提示滑出的效果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408561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Ex5-4</a:t>
            </a:r>
            <a:endParaRPr kumimoji="1" lang="zh-TW" altLang="en-US" dirty="0"/>
          </a:p>
        </p:txBody>
      </p:sp>
      <p:pic>
        <p:nvPicPr>
          <p:cNvPr id="3" name="圖片 2" descr="progressb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" y="2825948"/>
            <a:ext cx="8449797" cy="574256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91526"/>
          </a:xfrm>
        </p:spPr>
        <p:txBody>
          <a:bodyPr>
            <a:normAutofit/>
          </a:bodyPr>
          <a:lstStyle/>
          <a:p>
            <a:r>
              <a:rPr lang="zh-TW" altLang="en-US" dirty="0"/>
              <a:t>用</a:t>
            </a:r>
            <a:r>
              <a:rPr lang="en-US" altLang="zh-TW" dirty="0"/>
              <a:t>css3</a:t>
            </a:r>
            <a:r>
              <a:rPr lang="zh-TW" altLang="en-US" dirty="0"/>
              <a:t>製作當滑鼠移到進度條上開始跑的進度條動畫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166034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Ex5-5 slider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83691"/>
          </a:xfrm>
        </p:spPr>
        <p:txBody>
          <a:bodyPr/>
          <a:lstStyle/>
          <a:p>
            <a:r>
              <a:rPr kumimoji="1" lang="zh-TW" altLang="en-US" dirty="0"/>
              <a:t>用</a:t>
            </a:r>
            <a:r>
              <a:rPr kumimoji="1" lang="en-US" altLang="zh-TW" dirty="0"/>
              <a:t> transition </a:t>
            </a:r>
            <a:r>
              <a:rPr kumimoji="1" lang="zh-TW" altLang="en-US" dirty="0"/>
              <a:t>製作</a:t>
            </a:r>
            <a:r>
              <a:rPr kumimoji="1" lang="en-US" altLang="zh-TW" dirty="0"/>
              <a:t> slider </a:t>
            </a:r>
            <a:r>
              <a:rPr kumimoji="1" lang="zh-TW" altLang="en-US" dirty="0"/>
              <a:t>效果</a:t>
            </a:r>
          </a:p>
        </p:txBody>
      </p:sp>
      <p:pic>
        <p:nvPicPr>
          <p:cNvPr id="4" name="圖片 3" descr="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3" y="2548089"/>
            <a:ext cx="8530007" cy="32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83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Ex5-6 </a:t>
            </a:r>
            <a:r>
              <a:rPr kumimoji="1" lang="zh-TW" altLang="en-US" dirty="0"/>
              <a:t>下滑式選單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7654"/>
          </a:xfrm>
        </p:spPr>
        <p:txBody>
          <a:bodyPr/>
          <a:lstStyle/>
          <a:p>
            <a:r>
              <a:rPr kumimoji="1" lang="zh-TW" altLang="en-US" dirty="0"/>
              <a:t>用</a:t>
            </a:r>
            <a:r>
              <a:rPr kumimoji="1" lang="en-US" altLang="zh-TW" dirty="0"/>
              <a:t> transition </a:t>
            </a:r>
            <a:r>
              <a:rPr kumimoji="1" lang="zh-TW" altLang="en-US" dirty="0"/>
              <a:t>製作下滑選單效果</a:t>
            </a:r>
          </a:p>
        </p:txBody>
      </p:sp>
      <p:pic>
        <p:nvPicPr>
          <p:cNvPr id="4" name="圖片 3" descr="dropdown 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76" y="2707854"/>
            <a:ext cx="4622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403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9EAE265-BC9D-420F-B0D4-B96D1DF8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Clearfix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863CB89-11B4-40E6-B51F-AAFB8B03A73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39645"/>
          </a:xfrm>
        </p:spPr>
        <p:txBody>
          <a:bodyPr>
            <a:normAutofit/>
          </a:bodyPr>
          <a:lstStyle/>
          <a:p>
            <a:r>
              <a:rPr lang="zh-TW" altLang="en-US" dirty="0"/>
              <a:t>因為 </a:t>
            </a:r>
            <a:r>
              <a:rPr lang="en-US" altLang="zh-TW" dirty="0"/>
              <a:t>float </a:t>
            </a:r>
            <a:r>
              <a:rPr lang="zh-TW" altLang="en-US" dirty="0"/>
              <a:t>之後原本容器的高度會不見</a:t>
            </a:r>
            <a:r>
              <a:rPr lang="en-US" altLang="zh-TW" dirty="0"/>
              <a:t>,</a:t>
            </a:r>
            <a:r>
              <a:rPr lang="zh-TW" altLang="en-US" dirty="0"/>
              <a:t> 所以需要 </a:t>
            </a:r>
            <a:r>
              <a:rPr lang="en-US" altLang="zh-TW" dirty="0" err="1"/>
              <a:t>clear:both</a:t>
            </a:r>
            <a:r>
              <a:rPr lang="en-US" altLang="zh-TW" dirty="0"/>
              <a:t> </a:t>
            </a:r>
            <a:r>
              <a:rPr lang="zh-TW" altLang="en-US" dirty="0"/>
              <a:t>去清除才可以讓容器的高度顯示出來</a:t>
            </a:r>
            <a:r>
              <a:rPr lang="en-US" altLang="zh-TW" dirty="0"/>
              <a:t>,</a:t>
            </a:r>
            <a:r>
              <a:rPr lang="zh-TW" altLang="en-US" dirty="0"/>
              <a:t> 但每次都要加麻煩</a:t>
            </a:r>
            <a:r>
              <a:rPr lang="en-US" altLang="zh-TW" dirty="0"/>
              <a:t>,</a:t>
            </a:r>
            <a:r>
              <a:rPr lang="zh-TW" altLang="en-US" dirty="0"/>
              <a:t> 所以就用 </a:t>
            </a:r>
            <a:r>
              <a:rPr lang="en-US" altLang="zh-TW" dirty="0"/>
              <a:t>:after</a:t>
            </a:r>
            <a:r>
              <a:rPr lang="zh-TW" altLang="en-US" dirty="0"/>
              <a:t> 生出一個元素來清除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92724339-2D9B-4109-BE61-7072E7C682FE}"/>
              </a:ext>
            </a:extLst>
          </p:cNvPr>
          <p:cNvSpPr txBox="1"/>
          <p:nvPr/>
        </p:nvSpPr>
        <p:spPr>
          <a:xfrm>
            <a:off x="692547" y="3623347"/>
            <a:ext cx="18517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</a:t>
            </a:r>
            <a:r>
              <a:rPr lang="en-US" altLang="zh-TW" dirty="0" err="1"/>
              <a:t>clearfix:after</a:t>
            </a:r>
            <a:r>
              <a:rPr lang="en-US" altLang="zh-TW" dirty="0"/>
              <a:t> {</a:t>
            </a:r>
          </a:p>
          <a:p>
            <a:r>
              <a:rPr lang="en-US" altLang="zh-TW" dirty="0"/>
              <a:t>  visibility: hidden;</a:t>
            </a:r>
          </a:p>
          <a:p>
            <a:r>
              <a:rPr lang="en-US" altLang="zh-TW" dirty="0"/>
              <a:t>  display: block;</a:t>
            </a:r>
          </a:p>
          <a:p>
            <a:r>
              <a:rPr lang="en-US" altLang="zh-TW" dirty="0"/>
              <a:t>  font-size: 0;</a:t>
            </a:r>
          </a:p>
          <a:p>
            <a:r>
              <a:rPr lang="en-US" altLang="zh-TW" dirty="0"/>
              <a:t>  content: " ";</a:t>
            </a:r>
          </a:p>
          <a:p>
            <a:r>
              <a:rPr lang="en-US" altLang="zh-TW" dirty="0"/>
              <a:t>  clear: both;</a:t>
            </a:r>
          </a:p>
          <a:p>
            <a:r>
              <a:rPr lang="en-US" altLang="zh-TW" dirty="0"/>
              <a:t>  height: 0;</a:t>
            </a:r>
          </a:p>
          <a:p>
            <a:r>
              <a:rPr lang="en-US" altLang="zh-TW" dirty="0"/>
              <a:t>}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06337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transform-3d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/>
              <a:t>translateX</a:t>
            </a:r>
            <a:r>
              <a:rPr lang="en-US" altLang="zh-TW" dirty="0"/>
              <a:t>(), </a:t>
            </a:r>
            <a:r>
              <a:rPr lang="en-US" altLang="zh-TW" dirty="0" err="1"/>
              <a:t>translateY</a:t>
            </a:r>
            <a:r>
              <a:rPr lang="en-US" altLang="zh-TW" dirty="0"/>
              <a:t>(), </a:t>
            </a:r>
            <a:r>
              <a:rPr lang="en-US" altLang="zh-TW" dirty="0" err="1"/>
              <a:t>translateZ</a:t>
            </a:r>
            <a:r>
              <a:rPr lang="en-US" altLang="zh-TW" dirty="0"/>
              <a:t>(), translate3d(</a:t>
            </a:r>
            <a:r>
              <a:rPr lang="en-US" altLang="zh-TW" dirty="0" err="1"/>
              <a:t>x,y,z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rotateX</a:t>
            </a:r>
            <a:r>
              <a:rPr lang="en-US" altLang="zh-TW" dirty="0"/>
              <a:t>(), </a:t>
            </a:r>
            <a:r>
              <a:rPr lang="en-US" altLang="zh-TW" dirty="0" err="1"/>
              <a:t>rotateY</a:t>
            </a:r>
            <a:r>
              <a:rPr lang="en-US" altLang="zh-TW" dirty="0"/>
              <a:t>(), </a:t>
            </a:r>
            <a:r>
              <a:rPr lang="en-US" altLang="zh-TW" dirty="0" err="1"/>
              <a:t>rotateZ</a:t>
            </a:r>
            <a:r>
              <a:rPr lang="en-US" altLang="zh-TW" dirty="0"/>
              <a:t>(), rotate3d(</a:t>
            </a:r>
            <a:r>
              <a:rPr lang="en-US" altLang="zh-TW" dirty="0" err="1"/>
              <a:t>a,b,c,angel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scaleX</a:t>
            </a:r>
            <a:r>
              <a:rPr lang="en-US" altLang="zh-TW" dirty="0"/>
              <a:t>(),</a:t>
            </a:r>
            <a:r>
              <a:rPr lang="en-US" altLang="zh-TW" dirty="0" err="1"/>
              <a:t>scaleY</a:t>
            </a:r>
            <a:r>
              <a:rPr lang="en-US" altLang="zh-TW" dirty="0"/>
              <a:t>(),</a:t>
            </a:r>
            <a:r>
              <a:rPr lang="en-US" altLang="zh-TW" dirty="0" err="1"/>
              <a:t>scaleZ</a:t>
            </a:r>
            <a:r>
              <a:rPr lang="en-US" altLang="zh-TW" dirty="0"/>
              <a:t>(),scale3d(</a:t>
            </a:r>
            <a:r>
              <a:rPr lang="en-US" altLang="zh-TW" dirty="0" err="1"/>
              <a:t>x,y,z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matrix3d(</a:t>
            </a:r>
            <a:r>
              <a:rPr lang="en-US" altLang="zh-TW" i="1" dirty="0" err="1"/>
              <a:t>n,n,n,n,n,n,n,n,n,n,n,n,n,n,n,n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82701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transform-3d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Matrix3d </a:t>
            </a:r>
            <a:r>
              <a:rPr lang="zh-TW" altLang="en-US" dirty="0"/>
              <a:t>產生器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http://ds-overdesign.com/transform/matrix3d.html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30268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transform-3d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其他設定</a:t>
            </a:r>
            <a:endParaRPr lang="en-US" altLang="zh-TW" dirty="0"/>
          </a:p>
          <a:p>
            <a:pPr lvl="1"/>
            <a:r>
              <a:rPr lang="en-US" altLang="zh-TW" dirty="0"/>
              <a:t>transform-origin: </a:t>
            </a:r>
            <a:r>
              <a:rPr lang="zh-TW" altLang="en-US" dirty="0"/>
              <a:t>變形中心點</a:t>
            </a:r>
            <a:endParaRPr lang="en-US" altLang="zh-TW" dirty="0"/>
          </a:p>
          <a:p>
            <a:pPr lvl="1"/>
            <a:r>
              <a:rPr lang="en-US" altLang="zh-TW" dirty="0"/>
              <a:t>transform-style: </a:t>
            </a:r>
            <a:r>
              <a:rPr lang="zh-TW" altLang="en-US" dirty="0"/>
              <a:t>子元素是否</a:t>
            </a:r>
            <a:r>
              <a:rPr lang="en-US" altLang="zh-TW" dirty="0"/>
              <a:t>3d</a:t>
            </a:r>
            <a:r>
              <a:rPr lang="zh-TW" altLang="en-US" dirty="0"/>
              <a:t>呈現</a:t>
            </a:r>
            <a:endParaRPr lang="en-US" altLang="zh-TW" dirty="0"/>
          </a:p>
          <a:p>
            <a:pPr lvl="1"/>
            <a:r>
              <a:rPr lang="en-US" altLang="zh-TW" dirty="0"/>
              <a:t>perspective: </a:t>
            </a:r>
            <a:r>
              <a:rPr lang="zh-TW" altLang="en-US" dirty="0"/>
              <a:t>景深</a:t>
            </a:r>
            <a:endParaRPr lang="en-US" altLang="zh-TW" dirty="0"/>
          </a:p>
          <a:p>
            <a:pPr lvl="1"/>
            <a:r>
              <a:rPr lang="en-US" altLang="zh-TW" dirty="0"/>
              <a:t>perspective-origin: </a:t>
            </a:r>
            <a:r>
              <a:rPr lang="zh-TW" altLang="en-US" dirty="0"/>
              <a:t>視角原點</a:t>
            </a:r>
            <a:endParaRPr lang="en-US" altLang="zh-TW" dirty="0"/>
          </a:p>
          <a:p>
            <a:pPr lvl="1"/>
            <a:r>
              <a:rPr lang="en-US" altLang="zh-TW" dirty="0" err="1"/>
              <a:t>backface-visibillity</a:t>
            </a:r>
            <a:r>
              <a:rPr lang="en-US" altLang="zh-TW" dirty="0"/>
              <a:t>: 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2264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perspective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perspective: </a:t>
            </a:r>
            <a:r>
              <a:rPr lang="zh-TW" altLang="en-US" dirty="0"/>
              <a:t>視距</a:t>
            </a:r>
            <a:endParaRPr lang="en-US" altLang="zh-TW" dirty="0"/>
          </a:p>
          <a:p>
            <a:pPr lvl="1"/>
            <a:r>
              <a:rPr lang="zh-TW" altLang="en-US" dirty="0"/>
              <a:t>沒有設定就沒有</a:t>
            </a:r>
            <a:r>
              <a:rPr lang="en-US" altLang="zh-TW" dirty="0"/>
              <a:t>3D</a:t>
            </a:r>
            <a:r>
              <a:rPr lang="zh-TW" altLang="en-US" dirty="0"/>
              <a:t>空間</a:t>
            </a:r>
            <a:endParaRPr lang="en-US" altLang="zh-TW" dirty="0"/>
          </a:p>
          <a:p>
            <a:pPr lvl="1"/>
            <a:r>
              <a:rPr lang="zh-TW" altLang="en-US" dirty="0"/>
              <a:t>值越小</a:t>
            </a:r>
            <a:r>
              <a:rPr lang="en-US" altLang="zh-TW" dirty="0"/>
              <a:t>3D</a:t>
            </a:r>
            <a:r>
              <a:rPr lang="zh-TW" altLang="en-US" dirty="0"/>
              <a:t>效果越明顯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365760" lvl="1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26369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perspective-origin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perspective-origin: </a:t>
            </a:r>
            <a:r>
              <a:rPr lang="zh-TW" altLang="en-US" dirty="0"/>
              <a:t>視距中心點</a:t>
            </a:r>
            <a:endParaRPr lang="en-US" altLang="zh-TW" dirty="0"/>
          </a:p>
          <a:p>
            <a:pPr lvl="1"/>
            <a:r>
              <a:rPr lang="en-US" altLang="zh-TW" i="1" dirty="0"/>
              <a:t>x-axis </a:t>
            </a:r>
            <a:r>
              <a:rPr lang="en-US" altLang="zh-TW" i="1" dirty="0" err="1"/>
              <a:t>y-axis</a:t>
            </a:r>
            <a:r>
              <a:rPr lang="en-US" altLang="zh-TW" dirty="0" err="1"/>
              <a:t>|initial|inherit</a:t>
            </a:r>
            <a:endParaRPr lang="en-US" altLang="zh-TW" dirty="0"/>
          </a:p>
          <a:p>
            <a:pPr lvl="1"/>
            <a:r>
              <a:rPr lang="en-US" altLang="zh-TW" dirty="0"/>
              <a:t>default: 50%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4403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中性色系">
  <a:themeElements>
    <a:clrScheme name="中性色系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色系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中性色系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中性色系.thmx</Template>
  <TotalTime>39801</TotalTime>
  <Words>5323</Words>
  <Application>Microsoft Macintosh PowerPoint</Application>
  <PresentationFormat>如螢幕大小 (4:3)</PresentationFormat>
  <Paragraphs>887</Paragraphs>
  <Slides>196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196</vt:i4>
      </vt:variant>
    </vt:vector>
  </HeadingPairs>
  <TitlesOfParts>
    <vt:vector size="197" baseType="lpstr">
      <vt:lpstr>中性色系</vt:lpstr>
      <vt:lpstr>CSS3</vt:lpstr>
      <vt:lpstr>檔案位置</vt:lpstr>
      <vt:lpstr>Editor 與 IDE</vt:lpstr>
      <vt:lpstr>Editor</vt:lpstr>
      <vt:lpstr>IDE</vt:lpstr>
      <vt:lpstr>大綱</vt:lpstr>
      <vt:lpstr>瀏覽器支援狀況</vt:lpstr>
      <vt:lpstr>前端每 18 個月會困難一倍</vt:lpstr>
      <vt:lpstr>PowerPoint 簡報</vt:lpstr>
      <vt:lpstr>推薦書單</vt:lpstr>
      <vt:lpstr>你也要學會的</vt:lpstr>
      <vt:lpstr>不是要背多少 而是要記得有哪些關鍵字</vt:lpstr>
      <vt:lpstr>沒辦法成為 google 工程師 也要 google 到成為工程師</vt:lpstr>
      <vt:lpstr>border-radius</vt:lpstr>
      <vt:lpstr>圓角與底圖</vt:lpstr>
      <vt:lpstr>Shadows</vt:lpstr>
      <vt:lpstr>box-shadow</vt:lpstr>
      <vt:lpstr>box-shadow</vt:lpstr>
      <vt:lpstr>box-shadow</vt:lpstr>
      <vt:lpstr>box-shadow</vt:lpstr>
      <vt:lpstr>text-shadow</vt:lpstr>
      <vt:lpstr>text-shadow</vt:lpstr>
      <vt:lpstr>text-shadow</vt:lpstr>
      <vt:lpstr>Ex1: 卡片</vt:lpstr>
      <vt:lpstr>border-image</vt:lpstr>
      <vt:lpstr>border-image</vt:lpstr>
      <vt:lpstr>background-image</vt:lpstr>
      <vt:lpstr>Ex: 製作畫框</vt:lpstr>
      <vt:lpstr>background-size</vt:lpstr>
      <vt:lpstr>background-size</vt:lpstr>
      <vt:lpstr>background-size</vt:lpstr>
      <vt:lpstr>background-origin</vt:lpstr>
      <vt:lpstr>background-origin</vt:lpstr>
      <vt:lpstr>background-clip</vt:lpstr>
      <vt:lpstr>background-clip</vt:lpstr>
      <vt:lpstr>Ex 2</vt:lpstr>
      <vt:lpstr>Ex 2b</vt:lpstr>
      <vt:lpstr>color</vt:lpstr>
      <vt:lpstr>opacity</vt:lpstr>
      <vt:lpstr>Ex: opacity.html</vt:lpstr>
      <vt:lpstr>gradient</vt:lpstr>
      <vt:lpstr>gradient</vt:lpstr>
      <vt:lpstr>gradient</vt:lpstr>
      <vt:lpstr>gradient</vt:lpstr>
      <vt:lpstr>gradient</vt:lpstr>
      <vt:lpstr>gradient</vt:lpstr>
      <vt:lpstr>gradient</vt:lpstr>
      <vt:lpstr>gradient</vt:lpstr>
      <vt:lpstr>gradient</vt:lpstr>
      <vt:lpstr>跟 background-clip 搭配</vt:lpstr>
      <vt:lpstr>漸層產生器</vt:lpstr>
      <vt:lpstr>Ex: 條紋背景</vt:lpstr>
      <vt:lpstr>Ex: 格紋背景</vt:lpstr>
      <vt:lpstr>CSS 繪圖</vt:lpstr>
      <vt:lpstr>Ex3</vt:lpstr>
      <vt:lpstr>Text</vt:lpstr>
      <vt:lpstr>text-align-last</vt:lpstr>
      <vt:lpstr>text-overflow</vt:lpstr>
      <vt:lpstr>純 CSS 多行省略 </vt:lpstr>
      <vt:lpstr>word-break</vt:lpstr>
      <vt:lpstr>word-wrap</vt:lpstr>
      <vt:lpstr>font</vt:lpstr>
      <vt:lpstr>font</vt:lpstr>
      <vt:lpstr>font-face</vt:lpstr>
      <vt:lpstr>font-face</vt:lpstr>
      <vt:lpstr>font-face</vt:lpstr>
      <vt:lpstr>google fonts</vt:lpstr>
      <vt:lpstr>思源黑體</vt:lpstr>
      <vt:lpstr>icon font</vt:lpstr>
      <vt:lpstr>其他 icon font</vt:lpstr>
      <vt:lpstr>Object-fit</vt:lpstr>
      <vt:lpstr>PowerPoint 簡報</vt:lpstr>
      <vt:lpstr>Object-position</vt:lpstr>
      <vt:lpstr>Ex4</vt:lpstr>
      <vt:lpstr>Ex4-2 用 icon font 排列列表</vt:lpstr>
      <vt:lpstr>CSS3 新增單位</vt:lpstr>
      <vt:lpstr>calc()</vt:lpstr>
      <vt:lpstr>transform</vt:lpstr>
      <vt:lpstr>matrix</vt:lpstr>
      <vt:lpstr>transform</vt:lpstr>
      <vt:lpstr>transform</vt:lpstr>
      <vt:lpstr>transform-origin</vt:lpstr>
      <vt:lpstr>transition</vt:lpstr>
      <vt:lpstr>cubic-bezier(n,n,n,n) </vt:lpstr>
      <vt:lpstr>transition</vt:lpstr>
      <vt:lpstr>微互動</vt:lpstr>
      <vt:lpstr>Ex5</vt:lpstr>
      <vt:lpstr>letter-spacing</vt:lpstr>
      <vt:lpstr>Ex5-2</vt:lpstr>
      <vt:lpstr>Ex5-3</vt:lpstr>
      <vt:lpstr>Ex5-4</vt:lpstr>
      <vt:lpstr>Ex5-5 slider</vt:lpstr>
      <vt:lpstr>Ex5-6 下滑式選單</vt:lpstr>
      <vt:lpstr>Clearfix</vt:lpstr>
      <vt:lpstr>transform-3d</vt:lpstr>
      <vt:lpstr>transform-3d</vt:lpstr>
      <vt:lpstr>transform-3d</vt:lpstr>
      <vt:lpstr>perspective</vt:lpstr>
      <vt:lpstr>perspective-origin</vt:lpstr>
      <vt:lpstr>perspective</vt:lpstr>
      <vt:lpstr>transform-style</vt:lpstr>
      <vt:lpstr>transform-style</vt:lpstr>
      <vt:lpstr>backface-visibility</vt:lpstr>
      <vt:lpstr>backface-visibillity</vt:lpstr>
      <vt:lpstr>backface-visibility(翻牌)</vt:lpstr>
      <vt:lpstr>Ex6</vt:lpstr>
      <vt:lpstr>Ex6-2</vt:lpstr>
      <vt:lpstr>Ex6-3 Cube</vt:lpstr>
      <vt:lpstr>Ex6-3 Cube</vt:lpstr>
      <vt:lpstr>animations</vt:lpstr>
      <vt:lpstr>animations</vt:lpstr>
      <vt:lpstr>animations</vt:lpstr>
      <vt:lpstr>animation-delay</vt:lpstr>
      <vt:lpstr>animation-direction</vt:lpstr>
      <vt:lpstr>animation-duration</vt:lpstr>
      <vt:lpstr>animation-fill-mode</vt:lpstr>
      <vt:lpstr>animation-iteration-count</vt:lpstr>
      <vt:lpstr>animation-play-state</vt:lpstr>
      <vt:lpstr>animation-timing-function</vt:lpstr>
      <vt:lpstr>animation steps</vt:lpstr>
      <vt:lpstr>PowerPoint 簡報</vt:lpstr>
      <vt:lpstr>animation</vt:lpstr>
      <vt:lpstr>一次執行多個動畫 </vt:lpstr>
      <vt:lpstr>產生器</vt:lpstr>
      <vt:lpstr>Ex7</vt:lpstr>
      <vt:lpstr>Ex7-2</vt:lpstr>
      <vt:lpstr>APNG</vt:lpstr>
      <vt:lpstr>APNG</vt:lpstr>
      <vt:lpstr>Ex7-3</vt:lpstr>
      <vt:lpstr>Ex7-4</vt:lpstr>
      <vt:lpstr>Filter</vt:lpstr>
      <vt:lpstr>blur(px)</vt:lpstr>
      <vt:lpstr>brightness(%)</vt:lpstr>
      <vt:lpstr>contrast(%)</vt:lpstr>
      <vt:lpstr>drop-shadow(h-shadow v-shadow blur spread color)</vt:lpstr>
      <vt:lpstr>grayscale(%)</vt:lpstr>
      <vt:lpstr>hue-rotate(deg)</vt:lpstr>
      <vt:lpstr>Invert(%)</vt:lpstr>
      <vt:lpstr>saturate(%)</vt:lpstr>
      <vt:lpstr>sepia(%)</vt:lpstr>
      <vt:lpstr>混合寫法</vt:lpstr>
      <vt:lpstr>Multiple Columns</vt:lpstr>
      <vt:lpstr>Multiple Columns</vt:lpstr>
      <vt:lpstr>Multiple Columns</vt:lpstr>
      <vt:lpstr>Multiple Columns</vt:lpstr>
      <vt:lpstr>Multiple Columns</vt:lpstr>
      <vt:lpstr>Ex: masonry.html</vt:lpstr>
      <vt:lpstr>User Interface</vt:lpstr>
      <vt:lpstr>User Interface</vt:lpstr>
      <vt:lpstr>User Interface</vt:lpstr>
      <vt:lpstr>FlexBox</vt:lpstr>
      <vt:lpstr>FlexBox</vt:lpstr>
      <vt:lpstr>FlexBox</vt:lpstr>
      <vt:lpstr>FlexBox</vt:lpstr>
      <vt:lpstr>FlexBox</vt:lpstr>
      <vt:lpstr>FlexBox</vt:lpstr>
      <vt:lpstr>FlexBox</vt:lpstr>
      <vt:lpstr>FlexBox</vt:lpstr>
      <vt:lpstr>FlexBox</vt:lpstr>
      <vt:lpstr>FlexBox</vt:lpstr>
      <vt:lpstr>FlexBox</vt:lpstr>
      <vt:lpstr>Ex8 用 flexbox 排版</vt:lpstr>
      <vt:lpstr>Media Query</vt:lpstr>
      <vt:lpstr>RWD</vt:lpstr>
      <vt:lpstr>Media Query</vt:lpstr>
      <vt:lpstr>viewport 設定</vt:lpstr>
      <vt:lpstr>Media Query</vt:lpstr>
      <vt:lpstr>Media Query</vt:lpstr>
      <vt:lpstr>Media Query</vt:lpstr>
      <vt:lpstr>Media Query</vt:lpstr>
      <vt:lpstr>Picture 標籤</vt:lpstr>
      <vt:lpstr>Picture 標籤</vt:lpstr>
      <vt:lpstr>Picturefill</vt:lpstr>
      <vt:lpstr>Responsive image</vt:lpstr>
      <vt:lpstr>Ex9 建置 RWD 網站</vt:lpstr>
      <vt:lpstr>Grid</vt:lpstr>
      <vt:lpstr>Grid</vt:lpstr>
      <vt:lpstr>Grid</vt:lpstr>
      <vt:lpstr>Grid 對齊</vt:lpstr>
      <vt:lpstr>Grid 對齊</vt:lpstr>
      <vt:lpstr>Grid 對齊</vt:lpstr>
      <vt:lpstr>Grid area</vt:lpstr>
      <vt:lpstr>Clip-path</vt:lpstr>
      <vt:lpstr>圓形</vt:lpstr>
      <vt:lpstr>橢圓形 ellipse</vt:lpstr>
      <vt:lpstr>內置矩形</vt:lpstr>
      <vt:lpstr>多邊形</vt:lpstr>
      <vt:lpstr>菱形</vt:lpstr>
      <vt:lpstr>注意事項</vt:lpstr>
      <vt:lpstr>EX: 練習排版</vt:lpstr>
      <vt:lpstr>更多形狀</vt:lpstr>
      <vt:lpstr>搭配動畫</vt:lpstr>
      <vt:lpstr>AWD</vt:lpstr>
      <vt:lpstr>AMP</vt:lpstr>
      <vt:lpstr>建置 AMP 頁面</vt:lpstr>
      <vt:lpstr>建置 AMP 頁面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CSS3</dc:title>
  <dc:creator>舜智 江</dc:creator>
  <cp:lastModifiedBy>舜智 江</cp:lastModifiedBy>
  <cp:revision>1450</cp:revision>
  <dcterms:created xsi:type="dcterms:W3CDTF">2016-12-27T14:09:36Z</dcterms:created>
  <dcterms:modified xsi:type="dcterms:W3CDTF">2019-01-17T13:51:06Z</dcterms:modified>
</cp:coreProperties>
</file>